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430" r:id="rId2"/>
    <p:sldId id="438" r:id="rId3"/>
    <p:sldId id="509" r:id="rId4"/>
    <p:sldId id="487" r:id="rId5"/>
    <p:sldId id="545" r:id="rId6"/>
    <p:sldId id="510" r:id="rId7"/>
    <p:sldId id="486" r:id="rId8"/>
    <p:sldId id="524" r:id="rId9"/>
    <p:sldId id="496" r:id="rId10"/>
    <p:sldId id="488" r:id="rId11"/>
    <p:sldId id="497" r:id="rId12"/>
    <p:sldId id="556" r:id="rId13"/>
    <p:sldId id="555" r:id="rId14"/>
    <p:sldId id="522" r:id="rId15"/>
    <p:sldId id="529" r:id="rId16"/>
    <p:sldId id="546" r:id="rId17"/>
    <p:sldId id="537" r:id="rId18"/>
    <p:sldId id="543" r:id="rId19"/>
    <p:sldId id="518" r:id="rId20"/>
    <p:sldId id="536" r:id="rId21"/>
    <p:sldId id="531" r:id="rId22"/>
    <p:sldId id="538" r:id="rId23"/>
    <p:sldId id="544" r:id="rId24"/>
    <p:sldId id="541" r:id="rId25"/>
    <p:sldId id="504" r:id="rId26"/>
    <p:sldId id="512" r:id="rId27"/>
    <p:sldId id="513" r:id="rId28"/>
    <p:sldId id="515" r:id="rId29"/>
    <p:sldId id="516" r:id="rId30"/>
    <p:sldId id="476" r:id="rId31"/>
    <p:sldId id="539" r:id="rId32"/>
    <p:sldId id="547" r:id="rId33"/>
    <p:sldId id="503" r:id="rId34"/>
    <p:sldId id="548" r:id="rId35"/>
    <p:sldId id="528" r:id="rId36"/>
    <p:sldId id="471" r:id="rId37"/>
    <p:sldId id="472" r:id="rId38"/>
    <p:sldId id="473" r:id="rId39"/>
    <p:sldId id="474" r:id="rId40"/>
    <p:sldId id="549" r:id="rId41"/>
    <p:sldId id="492" r:id="rId42"/>
    <p:sldId id="551" r:id="rId43"/>
    <p:sldId id="462" r:id="rId44"/>
    <p:sldId id="501" r:id="rId45"/>
    <p:sldId id="550" r:id="rId46"/>
    <p:sldId id="523" r:id="rId47"/>
    <p:sldId id="534" r:id="rId48"/>
    <p:sldId id="557" r:id="rId49"/>
    <p:sldId id="46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0066FF"/>
    <a:srgbClr val="00FF00"/>
    <a:srgbClr val="66E066"/>
    <a:srgbClr val="3A7E3C"/>
    <a:srgbClr val="EBEBEB"/>
    <a:srgbClr val="D7E6F5"/>
    <a:srgbClr val="4389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86978" autoAdjust="0"/>
  </p:normalViewPr>
  <p:slideViewPr>
    <p:cSldViewPr snapToGrid="0">
      <p:cViewPr>
        <p:scale>
          <a:sx n="50" d="100"/>
          <a:sy n="50" d="100"/>
        </p:scale>
        <p:origin x="1224" y="547"/>
      </p:cViewPr>
      <p:guideLst>
        <p:guide orient="horz" pos="2160"/>
        <p:guide pos="3840"/>
      </p:guideLst>
    </p:cSldViewPr>
  </p:slideViewPr>
  <p:notesTextViewPr>
    <p:cViewPr>
      <p:scale>
        <a:sx n="125" d="100"/>
        <a:sy n="125" d="100"/>
      </p:scale>
      <p:origin x="0" y="0"/>
    </p:cViewPr>
  </p:notesTextViewPr>
  <p:notesViewPr>
    <p:cSldViewPr snapToGrid="0">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0AAE0C-80D1-4380-B765-561084F33158}" type="datetimeFigureOut">
              <a:rPr lang="en-GB" smtClean="0"/>
              <a:t>03/09/2019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6DC053-0135-4E51-B237-997D562F81A6}" type="slidenum">
              <a:rPr lang="en-GB" smtClean="0"/>
              <a:t>‹#›</a:t>
            </a:fld>
            <a:endParaRPr lang="en-GB"/>
          </a:p>
        </p:txBody>
      </p:sp>
    </p:spTree>
    <p:extLst>
      <p:ext uri="{BB962C8B-B14F-4D97-AF65-F5344CB8AC3E}">
        <p14:creationId xmlns:p14="http://schemas.microsoft.com/office/powerpoint/2010/main" val="27477667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73144-5F21-408B-88A0-D4897A2E4D0C}" type="datetimeFigureOut">
              <a:rPr lang="en-GB" smtClean="0"/>
              <a:t>03/09/2019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BA2D7-9CA0-478B-88E9-A373D16A95AD}" type="slidenum">
              <a:rPr lang="en-GB" smtClean="0"/>
              <a:t>‹#›</a:t>
            </a:fld>
            <a:endParaRPr lang="en-GB"/>
          </a:p>
        </p:txBody>
      </p:sp>
    </p:spTree>
    <p:extLst>
      <p:ext uri="{BB962C8B-B14F-4D97-AF65-F5344CB8AC3E}">
        <p14:creationId xmlns:p14="http://schemas.microsoft.com/office/powerpoint/2010/main" val="31415399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Start the talk with the usual spiel about how we</a:t>
            </a:r>
            <a:r>
              <a:rPr lang="en-GB" baseline="0" dirty="0" smtClean="0"/>
              <a:t> collaborate with researchers and the we need processed to ensure things run smoothly</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a:t>
            </a:fld>
            <a:endParaRPr lang="en-GB"/>
          </a:p>
        </p:txBody>
      </p:sp>
    </p:spTree>
    <p:extLst>
      <p:ext uri="{BB962C8B-B14F-4D97-AF65-F5344CB8AC3E}">
        <p14:creationId xmlns:p14="http://schemas.microsoft.com/office/powerpoint/2010/main" val="227889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NI2019 – </a:t>
            </a:r>
            <a:r>
              <a:rPr lang="en-GB" dirty="0" err="1" smtClean="0"/>
              <a:t>Neuroinformatics</a:t>
            </a:r>
            <a:r>
              <a:rPr lang="en-GB" baseline="0" dirty="0" smtClean="0"/>
              <a:t> 2019</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12</a:t>
            </a:fld>
            <a:endParaRPr lang="en-GB"/>
          </a:p>
        </p:txBody>
      </p:sp>
    </p:spTree>
    <p:extLst>
      <p:ext uri="{BB962C8B-B14F-4D97-AF65-F5344CB8AC3E}">
        <p14:creationId xmlns:p14="http://schemas.microsoft.com/office/powerpoint/2010/main" val="3571594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a:t>
            </a:r>
            <a:r>
              <a:rPr lang="en-GB" baseline="0" dirty="0" smtClean="0"/>
              <a:t> the 5 star data link?</a:t>
            </a:r>
          </a:p>
          <a:p>
            <a:r>
              <a:rPr lang="en-GB" baseline="0" dirty="0" smtClean="0"/>
              <a:t>For three star you remove potential proprietary software to access the data</a:t>
            </a:r>
          </a:p>
          <a:p>
            <a:r>
              <a:rPr lang="en-US" sz="1200" b="0" i="0" kern="1200" dirty="0" smtClean="0">
                <a:solidFill>
                  <a:schemeClr val="tx1"/>
                </a:solidFill>
                <a:effectLst/>
                <a:latin typeface="+mn-lt"/>
                <a:ea typeface="+mn-ea"/>
                <a:cs typeface="+mn-cs"/>
              </a:rPr>
              <a:t>The Resource Description Framework (</a:t>
            </a:r>
            <a:r>
              <a:rPr lang="en-US" sz="1200" b="1" i="0" kern="1200" dirty="0" smtClean="0">
                <a:solidFill>
                  <a:schemeClr val="tx1"/>
                </a:solidFill>
                <a:effectLst/>
                <a:latin typeface="+mn-lt"/>
                <a:ea typeface="+mn-ea"/>
                <a:cs typeface="+mn-cs"/>
              </a:rPr>
              <a:t>RDF</a:t>
            </a:r>
            <a:r>
              <a:rPr lang="en-US" sz="1200" b="0" i="0" kern="1200" dirty="0" smtClean="0">
                <a:solidFill>
                  <a:schemeClr val="tx1"/>
                </a:solidFill>
                <a:effectLst/>
                <a:latin typeface="+mn-lt"/>
                <a:ea typeface="+mn-ea"/>
                <a:cs typeface="+mn-cs"/>
              </a:rPr>
              <a:t>) is a family of World Wide Web Consortium (W3C) specifications originally designed as a metadata data model.</a:t>
            </a:r>
          </a:p>
          <a:p>
            <a:r>
              <a:rPr lang="en-GB" dirty="0" smtClean="0"/>
              <a:t>The linked open vocabularies can themselves</a:t>
            </a:r>
            <a:r>
              <a:rPr lang="en-GB" baseline="0" dirty="0" smtClean="0"/>
              <a:t> be expressed as Web data</a:t>
            </a:r>
            <a:endParaRPr lang="en-GB" dirty="0" smtClean="0"/>
          </a:p>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16</a:t>
            </a:fld>
            <a:endParaRPr lang="en-GB"/>
          </a:p>
        </p:txBody>
      </p:sp>
    </p:spTree>
    <p:extLst>
      <p:ext uri="{BB962C8B-B14F-4D97-AF65-F5344CB8AC3E}">
        <p14:creationId xmlns:p14="http://schemas.microsoft.com/office/powerpoint/2010/main" val="1648807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dcterms</a:t>
            </a:r>
            <a:r>
              <a:rPr lang="en-GB" dirty="0" smtClean="0"/>
              <a:t> – Dublin Core </a:t>
            </a:r>
            <a:r>
              <a:rPr lang="en-GB" dirty="0" err="1" smtClean="0"/>
              <a:t>Metatdata</a:t>
            </a:r>
            <a:r>
              <a:rPr lang="en-GB" dirty="0" smtClean="0"/>
              <a:t> </a:t>
            </a:r>
            <a:r>
              <a:rPr lang="en-GB" dirty="0" err="1" smtClean="0"/>
              <a:t>intiative</a:t>
            </a:r>
            <a:r>
              <a:rPr lang="en-GB" dirty="0" smtClean="0"/>
              <a:t> Metadata Terms</a:t>
            </a:r>
          </a:p>
          <a:p>
            <a:r>
              <a:rPr lang="en-GB" dirty="0" err="1" smtClean="0"/>
              <a:t>foaf</a:t>
            </a:r>
            <a:r>
              <a:rPr lang="en-GB" dirty="0" smtClean="0"/>
              <a:t> – friend</a:t>
            </a:r>
            <a:r>
              <a:rPr lang="en-GB" baseline="0" dirty="0" smtClean="0"/>
              <a:t> of a friend vocabulary </a:t>
            </a:r>
          </a:p>
          <a:p>
            <a:r>
              <a:rPr lang="en-GB" baseline="0" dirty="0" err="1" smtClean="0"/>
              <a:t>skos</a:t>
            </a:r>
            <a:r>
              <a:rPr lang="en-GB" baseline="0" dirty="0" smtClean="0"/>
              <a:t> - Simple Knowledge Organization System</a:t>
            </a:r>
          </a:p>
          <a:p>
            <a:r>
              <a:rPr lang="en-US" sz="1200" b="0" i="0" kern="1200" dirty="0" smtClean="0">
                <a:solidFill>
                  <a:schemeClr val="tx1"/>
                </a:solidFill>
                <a:effectLst/>
                <a:latin typeface="+mn-lt"/>
                <a:ea typeface="+mn-ea"/>
                <a:cs typeface="+mn-cs"/>
              </a:rPr>
              <a:t>Data on the Web use properties (aka predicates) and classes (aka types) to describe people, places, products, events, and any kind of things whatsoever. In the data "Mary is a person, her family name is Watson, she lives is the city of San Francisco", "Person" is the class of Mary, "City" is the class of San Francisco, "family name" and "lives is" are properties used to describe a person, the latter acting also as a link between a person and a place</a:t>
            </a:r>
            <a:endParaRPr lang="en-GB" baseline="0" dirty="0" smtClean="0"/>
          </a:p>
          <a:p>
            <a:r>
              <a:rPr lang="en-GB" baseline="0" dirty="0" smtClean="0"/>
              <a:t>Downstream from where we are now. Requires resourcing and dedicated personnel</a:t>
            </a:r>
          </a:p>
          <a:p>
            <a:r>
              <a:rPr lang="en-GB" baseline="0" dirty="0" smtClean="0"/>
              <a:t>i.e. Not down to the individual researcher</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17</a:t>
            </a:fld>
            <a:endParaRPr lang="en-GB"/>
          </a:p>
        </p:txBody>
      </p:sp>
    </p:spTree>
    <p:extLst>
      <p:ext uri="{BB962C8B-B14F-4D97-AF65-F5344CB8AC3E}">
        <p14:creationId xmlns:p14="http://schemas.microsoft.com/office/powerpoint/2010/main" val="4244519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19</a:t>
            </a:fld>
            <a:endParaRPr lang="en-GB"/>
          </a:p>
        </p:txBody>
      </p:sp>
    </p:spTree>
    <p:extLst>
      <p:ext uri="{BB962C8B-B14F-4D97-AF65-F5344CB8AC3E}">
        <p14:creationId xmlns:p14="http://schemas.microsoft.com/office/powerpoint/2010/main" val="1050056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NOTE: </a:t>
            </a:r>
            <a:r>
              <a:rPr lang="en-US" dirty="0" smtClean="0"/>
              <a:t>What formats, data </a:t>
            </a:r>
            <a:r>
              <a:rPr lang="en-US" dirty="0" err="1" smtClean="0"/>
              <a:t>organisation</a:t>
            </a:r>
            <a:r>
              <a:rPr lang="en-US" dirty="0" smtClean="0"/>
              <a:t>, documentation would YOU want/need to understand &amp; re use YOUR data/code/protocol?</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20</a:t>
            </a:fld>
            <a:endParaRPr lang="en-GB"/>
          </a:p>
        </p:txBody>
      </p:sp>
    </p:spTree>
    <p:extLst>
      <p:ext uri="{BB962C8B-B14F-4D97-AF65-F5344CB8AC3E}">
        <p14:creationId xmlns:p14="http://schemas.microsoft.com/office/powerpoint/2010/main" val="2217287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21</a:t>
            </a:fld>
            <a:endParaRPr lang="en-GB"/>
          </a:p>
        </p:txBody>
      </p:sp>
    </p:spTree>
    <p:extLst>
      <p:ext uri="{BB962C8B-B14F-4D97-AF65-F5344CB8AC3E}">
        <p14:creationId xmlns:p14="http://schemas.microsoft.com/office/powerpoint/2010/main" val="273577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plan is based on the "Wellcome Trust Template"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22</a:t>
            </a:fld>
            <a:endParaRPr lang="en-GB"/>
          </a:p>
        </p:txBody>
      </p:sp>
    </p:spTree>
    <p:extLst>
      <p:ext uri="{BB962C8B-B14F-4D97-AF65-F5344CB8AC3E}">
        <p14:creationId xmlns:p14="http://schemas.microsoft.com/office/powerpoint/2010/main" val="311606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plan is based on the "Wellcome Trust Template</a:t>
            </a:r>
            <a:r>
              <a:rPr lang="en-US" sz="1200" b="0" i="0" kern="1200" baseline="0" dirty="0" smtClean="0">
                <a:solidFill>
                  <a:schemeClr val="tx1"/>
                </a:solidFill>
                <a:effectLst/>
                <a:latin typeface="+mn-lt"/>
                <a:ea typeface="+mn-ea"/>
                <a:cs typeface="+mn-cs"/>
              </a:rPr>
              <a:t> which was set ass the funder when the document began</a:t>
            </a: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 The guidance for a number of funding agencies is available/linked</a:t>
            </a:r>
          </a:p>
          <a:p>
            <a:pPr marL="171450" indent="-171450">
              <a:buFontTx/>
              <a:buChar char="-"/>
            </a:pPr>
            <a:r>
              <a:rPr lang="en-US" sz="1200" b="0" i="0" kern="1200" baseline="0" dirty="0" smtClean="0">
                <a:solidFill>
                  <a:schemeClr val="tx1"/>
                </a:solidFill>
                <a:effectLst/>
                <a:latin typeface="+mn-lt"/>
                <a:ea typeface="+mn-ea"/>
                <a:cs typeface="+mn-cs"/>
              </a:rPr>
              <a:t>Alternatively you can follow the DCC guidance</a:t>
            </a:r>
            <a:endParaRPr lang="en-GB" dirty="0" smtClean="0"/>
          </a:p>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23</a:t>
            </a:fld>
            <a:endParaRPr lang="en-GB"/>
          </a:p>
        </p:txBody>
      </p:sp>
    </p:spTree>
    <p:extLst>
      <p:ext uri="{BB962C8B-B14F-4D97-AF65-F5344CB8AC3E}">
        <p14:creationId xmlns:p14="http://schemas.microsoft.com/office/powerpoint/2010/main" val="3618696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24</a:t>
            </a:fld>
            <a:endParaRPr lang="en-GB"/>
          </a:p>
        </p:txBody>
      </p:sp>
    </p:spTree>
    <p:extLst>
      <p:ext uri="{BB962C8B-B14F-4D97-AF65-F5344CB8AC3E}">
        <p14:creationId xmlns:p14="http://schemas.microsoft.com/office/powerpoint/2010/main" val="1872921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Prepare Your Data for Sharing</a:t>
            </a:r>
          </a:p>
          <a:p>
            <a:r>
              <a:rPr lang="en-US" dirty="0" smtClean="0"/>
              <a:t>- Before you begin, we strongly suggest that you consult FAIRSharing.org for details of data standards specific to the topic of your research. Depending on your field of study, there may already be standards in place that will help guide how your data should be structured, formatted, and annotated.</a:t>
            </a:r>
          </a:p>
          <a:p>
            <a:r>
              <a:rPr lang="en-US" dirty="0" smtClean="0"/>
              <a:t>When depositing data involving human participants, authors must ensure that all datasets have been de-identified in accordance with the Safe Harbor method before submission.</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25</a:t>
            </a:fld>
            <a:endParaRPr lang="en-GB"/>
          </a:p>
        </p:txBody>
      </p:sp>
    </p:spTree>
    <p:extLst>
      <p:ext uri="{BB962C8B-B14F-4D97-AF65-F5344CB8AC3E}">
        <p14:creationId xmlns:p14="http://schemas.microsoft.com/office/powerpoint/2010/main" val="4015220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a:t>
            </a:r>
            <a:r>
              <a:rPr lang="en-GB" baseline="0" dirty="0" smtClean="0"/>
              <a:t> so many solutions out there. </a:t>
            </a:r>
          </a:p>
          <a:p>
            <a:r>
              <a:rPr lang="en-GB" baseline="0" dirty="0" smtClean="0"/>
              <a:t>Don’t try and stuff yourself with everything!</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a:t>
            </a:fld>
            <a:endParaRPr lang="en-GB"/>
          </a:p>
        </p:txBody>
      </p:sp>
    </p:spTree>
    <p:extLst>
      <p:ext uri="{BB962C8B-B14F-4D97-AF65-F5344CB8AC3E}">
        <p14:creationId xmlns:p14="http://schemas.microsoft.com/office/powerpoint/2010/main" val="518441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26</a:t>
            </a:fld>
            <a:endParaRPr lang="en-GB"/>
          </a:p>
        </p:txBody>
      </p:sp>
    </p:spTree>
    <p:extLst>
      <p:ext uri="{BB962C8B-B14F-4D97-AF65-F5344CB8AC3E}">
        <p14:creationId xmlns:p14="http://schemas.microsoft.com/office/powerpoint/2010/main" val="1080460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7BA2D7-9CA0-478B-88E9-A373D16A95AD}" type="slidenum">
              <a:rPr lang="en-GB" smtClean="0"/>
              <a:t>30</a:t>
            </a:fld>
            <a:endParaRPr lang="en-GB"/>
          </a:p>
        </p:txBody>
      </p:sp>
    </p:spTree>
    <p:extLst>
      <p:ext uri="{BB962C8B-B14F-4D97-AF65-F5344CB8AC3E}">
        <p14:creationId xmlns:p14="http://schemas.microsoft.com/office/powerpoint/2010/main" val="2273518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source that encompasses</a:t>
            </a:r>
            <a:r>
              <a:rPr lang="en-US" baseline="0" dirty="0" smtClean="0"/>
              <a:t> python and R oriented work</a:t>
            </a:r>
            <a:endParaRPr lang="en-US" dirty="0"/>
          </a:p>
        </p:txBody>
      </p:sp>
      <p:sp>
        <p:nvSpPr>
          <p:cNvPr id="4" name="Slide Number Placeholder 3"/>
          <p:cNvSpPr>
            <a:spLocks noGrp="1"/>
          </p:cNvSpPr>
          <p:nvPr>
            <p:ph type="sldNum" sz="quarter" idx="10"/>
          </p:nvPr>
        </p:nvSpPr>
        <p:spPr/>
        <p:txBody>
          <a:bodyPr/>
          <a:lstStyle/>
          <a:p>
            <a:fld id="{427BA2D7-9CA0-478B-88E9-A373D16A95AD}" type="slidenum">
              <a:rPr lang="en-GB" smtClean="0"/>
              <a:t>31</a:t>
            </a:fld>
            <a:endParaRPr lang="en-GB"/>
          </a:p>
        </p:txBody>
      </p:sp>
    </p:spTree>
    <p:extLst>
      <p:ext uri="{BB962C8B-B14F-4D97-AF65-F5344CB8AC3E}">
        <p14:creationId xmlns:p14="http://schemas.microsoft.com/office/powerpoint/2010/main" val="1489101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33</a:t>
            </a:fld>
            <a:endParaRPr lang="en-GB"/>
          </a:p>
        </p:txBody>
      </p:sp>
    </p:spTree>
    <p:extLst>
      <p:ext uri="{BB962C8B-B14F-4D97-AF65-F5344CB8AC3E}">
        <p14:creationId xmlns:p14="http://schemas.microsoft.com/office/powerpoint/2010/main" val="927391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Start</a:t>
            </a:r>
            <a:r>
              <a:rPr lang="en-GB" baseline="0" dirty="0" smtClean="0"/>
              <a:t> reading from… The basic principles are…</a:t>
            </a:r>
          </a:p>
        </p:txBody>
      </p:sp>
      <p:sp>
        <p:nvSpPr>
          <p:cNvPr id="4" name="Slide Number Placeholder 3"/>
          <p:cNvSpPr>
            <a:spLocks noGrp="1"/>
          </p:cNvSpPr>
          <p:nvPr>
            <p:ph type="sldNum" sz="quarter" idx="10"/>
          </p:nvPr>
        </p:nvSpPr>
        <p:spPr/>
        <p:txBody>
          <a:bodyPr/>
          <a:lstStyle/>
          <a:p>
            <a:fld id="{427BA2D7-9CA0-478B-88E9-A373D16A95AD}" type="slidenum">
              <a:rPr lang="en-GB" smtClean="0"/>
              <a:t>35</a:t>
            </a:fld>
            <a:endParaRPr lang="en-GB"/>
          </a:p>
        </p:txBody>
      </p:sp>
    </p:spTree>
    <p:extLst>
      <p:ext uri="{BB962C8B-B14F-4D97-AF65-F5344CB8AC3E}">
        <p14:creationId xmlns:p14="http://schemas.microsoft.com/office/powerpoint/2010/main" val="1658500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You’re doing this work anyway</a:t>
            </a:r>
          </a:p>
          <a:p>
            <a:r>
              <a:rPr lang="en-GB" dirty="0" smtClean="0"/>
              <a:t>Do</a:t>
            </a:r>
            <a:r>
              <a:rPr lang="en-GB" baseline="0" dirty="0" smtClean="0"/>
              <a:t> it smart</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36</a:t>
            </a:fld>
            <a:endParaRPr lang="en-GB"/>
          </a:p>
        </p:txBody>
      </p:sp>
    </p:spTree>
    <p:extLst>
      <p:ext uri="{BB962C8B-B14F-4D97-AF65-F5344CB8AC3E}">
        <p14:creationId xmlns:p14="http://schemas.microsoft.com/office/powerpoint/2010/main" val="246750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applies to any</a:t>
            </a:r>
            <a:r>
              <a:rPr lang="en-GB" baseline="0" dirty="0" smtClean="0"/>
              <a:t> software you use in the future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37</a:t>
            </a:fld>
            <a:endParaRPr lang="en-GB"/>
          </a:p>
        </p:txBody>
      </p:sp>
    </p:spTree>
    <p:extLst>
      <p:ext uri="{BB962C8B-B14F-4D97-AF65-F5344CB8AC3E}">
        <p14:creationId xmlns:p14="http://schemas.microsoft.com/office/powerpoint/2010/main" val="2978833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applies to any</a:t>
            </a:r>
            <a:r>
              <a:rPr lang="en-GB" baseline="0" dirty="0" smtClean="0"/>
              <a:t> software you use in the future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38</a:t>
            </a:fld>
            <a:endParaRPr lang="en-GB"/>
          </a:p>
        </p:txBody>
      </p:sp>
    </p:spTree>
    <p:extLst>
      <p:ext uri="{BB962C8B-B14F-4D97-AF65-F5344CB8AC3E}">
        <p14:creationId xmlns:p14="http://schemas.microsoft.com/office/powerpoint/2010/main" val="4195004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39</a:t>
            </a:fld>
            <a:endParaRPr lang="en-GB"/>
          </a:p>
        </p:txBody>
      </p:sp>
    </p:spTree>
    <p:extLst>
      <p:ext uri="{BB962C8B-B14F-4D97-AF65-F5344CB8AC3E}">
        <p14:creationId xmlns:p14="http://schemas.microsoft.com/office/powerpoint/2010/main" val="1020717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And the funders are becoming aware of this</a:t>
            </a:r>
          </a:p>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40</a:t>
            </a:fld>
            <a:endParaRPr lang="en-GB"/>
          </a:p>
        </p:txBody>
      </p:sp>
    </p:spTree>
    <p:extLst>
      <p:ext uri="{BB962C8B-B14F-4D97-AF65-F5344CB8AC3E}">
        <p14:creationId xmlns:p14="http://schemas.microsoft.com/office/powerpoint/2010/main" val="18572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err="1" smtClean="0">
                <a:solidFill>
                  <a:schemeClr val="tx1"/>
                </a:solidFill>
                <a:effectLst/>
                <a:latin typeface="+mn-lt"/>
                <a:ea typeface="+mn-ea"/>
                <a:cs typeface="+mn-cs"/>
              </a:rPr>
              <a:t>Wansink</a:t>
            </a:r>
            <a:r>
              <a:rPr lang="en-US" sz="1200" b="0" i="0" kern="1200" dirty="0" smtClean="0">
                <a:solidFill>
                  <a:schemeClr val="tx1"/>
                </a:solidFill>
                <a:effectLst/>
                <a:latin typeface="+mn-lt"/>
                <a:ea typeface="+mn-ea"/>
                <a:cs typeface="+mn-cs"/>
              </a:rPr>
              <a:t> was a marketing professor at Cornell’s business college who was the director of the university’s Food and Brand Lab</a:t>
            </a:r>
            <a:endParaRPr lang="en-US" sz="1200" baseline="0" dirty="0" smtClean="0">
              <a:solidFill>
                <a:srgbClr val="222222"/>
              </a:solidFill>
              <a:latin typeface="Courier New" panose="02070309020205020404" pitchFamily="49" charset="0"/>
              <a:cs typeface="Courier New" panose="02070309020205020404" pitchFamily="49" charset="0"/>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smtClean="0">
                <a:solidFill>
                  <a:srgbClr val="222222"/>
                </a:solidFill>
                <a:latin typeface="Courier New" panose="02070309020205020404" pitchFamily="49" charset="0"/>
                <a:cs typeface="Courier New" panose="02070309020205020404" pitchFamily="49" charset="0"/>
              </a:rPr>
              <a:t>Appointed as the executive director of the USDA's Center for Nutrition Policy and Promotion from November 2007 through January 2009. He was responsible for oversight of the 2010 Dietary Guidelines</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dirty="0" smtClean="0">
              <a:solidFill>
                <a:srgbClr val="222222"/>
              </a:solidFill>
              <a:latin typeface="Courier New" panose="02070309020205020404" pitchFamily="49" charset="0"/>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rgbClr val="222222"/>
                </a:solidFill>
                <a:latin typeface="Courier New" panose="02070309020205020404" pitchFamily="49" charset="0"/>
                <a:cs typeface="Courier New" panose="02070309020205020404" pitchFamily="49" charset="0"/>
              </a:rPr>
              <a:t>- Had hypothesis</a:t>
            </a:r>
            <a:r>
              <a:rPr lang="en-GB" sz="1200" baseline="0" dirty="0" smtClean="0">
                <a:solidFill>
                  <a:srgbClr val="222222"/>
                </a:solidFill>
                <a:latin typeface="Courier New" panose="02070309020205020404" pitchFamily="49" charset="0"/>
                <a:cs typeface="Courier New" panose="02070309020205020404" pitchFamily="49" charset="0"/>
              </a:rPr>
              <a:t>, collected data, analysis not significant, p-hacked his way towards 5 papers from the original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smtClean="0">
              <a:solidFill>
                <a:srgbClr val="222222"/>
              </a:solidFill>
              <a:latin typeface="Courier New" panose="02070309020205020404" pitchFamily="49" charset="0"/>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ourier New" panose="02070309020205020404" pitchFamily="49" charset="0"/>
                <a:cs typeface="Courier New" panose="02070309020205020404" pitchFamily="49" charset="0"/>
              </a:rPr>
              <a:t>Six months after arriving, the Turkish woman had one paper accepted, two papers with revision requests, and two others that were submitted (and were eventually accepted -- see below). In comparison, the post-doc left after a year (and also left academia) with 1/4 as much published (per month) as the Turkish woman.  I think the person was also resentful of the Turkish woman.</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rgbClr val="222222"/>
              </a:solidFill>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3</a:t>
            </a:fld>
            <a:endParaRPr lang="en-GB"/>
          </a:p>
        </p:txBody>
      </p:sp>
    </p:spTree>
    <p:extLst>
      <p:ext uri="{BB962C8B-B14F-4D97-AF65-F5344CB8AC3E}">
        <p14:creationId xmlns:p14="http://schemas.microsoft.com/office/powerpoint/2010/main" val="537627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Spen</a:t>
            </a:r>
            <a:r>
              <a:rPr lang="en-GB" baseline="0" dirty="0" smtClean="0"/>
              <a:t>d a minute looking at the Binder repository</a:t>
            </a:r>
          </a:p>
          <a:p>
            <a:r>
              <a:rPr lang="en-GB" baseline="0" dirty="0" smtClean="0"/>
              <a:t>Focus on the Hole punch script and how simple it is</a:t>
            </a:r>
          </a:p>
          <a:p>
            <a:r>
              <a:rPr lang="en-GB" baseline="0" dirty="0" smtClean="0"/>
              <a:t>- </a:t>
            </a:r>
            <a:r>
              <a:rPr lang="en-GB" baseline="0" dirty="0" err="1" smtClean="0"/>
              <a:t>Holepunch</a:t>
            </a:r>
            <a:r>
              <a:rPr lang="en-GB" baseline="0" smtClean="0"/>
              <a:t> </a:t>
            </a:r>
            <a:r>
              <a:rPr lang="en-GB" sz="1200" b="0" i="0" kern="1200" smtClean="0">
                <a:solidFill>
                  <a:schemeClr val="tx1"/>
                </a:solidFill>
                <a:effectLst/>
                <a:latin typeface="+mn-lt"/>
                <a:ea typeface="+mn-ea"/>
                <a:cs typeface="+mn-cs"/>
              </a:rPr>
              <a:t>pre-built </a:t>
            </a:r>
            <a:r>
              <a:rPr lang="en-GB" sz="1200" b="0" i="0" kern="1200" dirty="0" smtClean="0">
                <a:solidFill>
                  <a:schemeClr val="tx1"/>
                </a:solidFill>
                <a:effectLst/>
                <a:latin typeface="+mn-lt"/>
                <a:ea typeface="+mn-ea"/>
                <a:cs typeface="+mn-cs"/>
              </a:rPr>
              <a:t>Docker images</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41</a:t>
            </a:fld>
            <a:endParaRPr lang="en-GB"/>
          </a:p>
        </p:txBody>
      </p:sp>
    </p:spTree>
    <p:extLst>
      <p:ext uri="{BB962C8B-B14F-4D97-AF65-F5344CB8AC3E}">
        <p14:creationId xmlns:p14="http://schemas.microsoft.com/office/powerpoint/2010/main" val="4175777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Spen</a:t>
            </a:r>
            <a:r>
              <a:rPr lang="en-GB" baseline="0" dirty="0" smtClean="0"/>
              <a:t>d a minute looking at the Binder repository</a:t>
            </a:r>
          </a:p>
          <a:p>
            <a:r>
              <a:rPr lang="en-GB" baseline="0" dirty="0" smtClean="0"/>
              <a:t>Focus on the Hole punch script and how simple it is</a:t>
            </a:r>
          </a:p>
          <a:p>
            <a:r>
              <a:rPr lang="en-GB" baseline="0" dirty="0" smtClean="0"/>
              <a:t>- </a:t>
            </a:r>
            <a:r>
              <a:rPr lang="en-GB" baseline="0" dirty="0" err="1" smtClean="0"/>
              <a:t>Holepunch</a:t>
            </a:r>
            <a:r>
              <a:rPr lang="en-GB" baseline="0" smtClean="0"/>
              <a:t> </a:t>
            </a:r>
            <a:r>
              <a:rPr lang="en-GB" sz="1200" b="0" i="0" kern="1200" smtClean="0">
                <a:solidFill>
                  <a:schemeClr val="tx1"/>
                </a:solidFill>
                <a:effectLst/>
                <a:latin typeface="+mn-lt"/>
                <a:ea typeface="+mn-ea"/>
                <a:cs typeface="+mn-cs"/>
              </a:rPr>
              <a:t>pre-built </a:t>
            </a:r>
            <a:r>
              <a:rPr lang="en-GB" sz="1200" b="0" i="0" kern="1200" dirty="0" smtClean="0">
                <a:solidFill>
                  <a:schemeClr val="tx1"/>
                </a:solidFill>
                <a:effectLst/>
                <a:latin typeface="+mn-lt"/>
                <a:ea typeface="+mn-ea"/>
                <a:cs typeface="+mn-cs"/>
              </a:rPr>
              <a:t>Docker images</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42</a:t>
            </a:fld>
            <a:endParaRPr lang="en-GB"/>
          </a:p>
        </p:txBody>
      </p:sp>
    </p:spTree>
    <p:extLst>
      <p:ext uri="{BB962C8B-B14F-4D97-AF65-F5344CB8AC3E}">
        <p14:creationId xmlns:p14="http://schemas.microsoft.com/office/powerpoint/2010/main" val="4257652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can’t email</a:t>
            </a:r>
            <a:r>
              <a:rPr lang="en-US" baseline="0" dirty="0" smtClean="0"/>
              <a:t> the author, what hope do you have of getting the data/materials/code?</a:t>
            </a:r>
          </a:p>
          <a:p>
            <a:r>
              <a:rPr lang="en-US" baseline="0" dirty="0" smtClean="0"/>
              <a:t>- </a:t>
            </a:r>
            <a:r>
              <a:rPr lang="en-US" sz="1200" b="0" i="0" kern="1200" dirty="0" smtClean="0">
                <a:solidFill>
                  <a:schemeClr val="tx1"/>
                </a:solidFill>
                <a:effectLst/>
                <a:latin typeface="+mn-lt"/>
                <a:ea typeface="+mn-ea"/>
                <a:cs typeface="+mn-cs"/>
              </a:rPr>
              <a:t>emailed 265 random author addresses</a:t>
            </a:r>
            <a:endParaRPr lang="en-US" baseline="0" dirty="0" smtClean="0"/>
          </a:p>
          <a:p>
            <a:r>
              <a:rPr lang="en-US" baseline="0" dirty="0" smtClean="0"/>
              <a:t>- Using statistical modeling, the authors estimate that 2.1% of addresses (about 69,000) go dark each year, and that 18% of all MEDLINE addresses are now invalid. (Those results, the authors note, are “less bleak” than a 2006 study, which estimated that a quarter of all email addresses go stale within one year, rising to about half by five years.)</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43</a:t>
            </a:fld>
            <a:endParaRPr lang="en-GB"/>
          </a:p>
        </p:txBody>
      </p:sp>
    </p:spTree>
    <p:extLst>
      <p:ext uri="{BB962C8B-B14F-4D97-AF65-F5344CB8AC3E}">
        <p14:creationId xmlns:p14="http://schemas.microsoft.com/office/powerpoint/2010/main" val="174798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just when randomly through the archives</a:t>
            </a:r>
            <a:r>
              <a:rPr lang="en-GB" baseline="0" dirty="0" smtClean="0"/>
              <a:t> of a journal I’m familiar with to see how the contact information has evolved over the years</a:t>
            </a:r>
          </a:p>
          <a:p>
            <a:r>
              <a:rPr lang="en-GB" baseline="0" dirty="0" smtClean="0"/>
              <a:t>Last image has just under 2,500 authors</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44</a:t>
            </a:fld>
            <a:endParaRPr lang="en-GB"/>
          </a:p>
        </p:txBody>
      </p:sp>
    </p:spTree>
    <p:extLst>
      <p:ext uri="{BB962C8B-B14F-4D97-AF65-F5344CB8AC3E}">
        <p14:creationId xmlns:p14="http://schemas.microsoft.com/office/powerpoint/2010/main" val="3244810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I found this example</a:t>
            </a:r>
            <a:r>
              <a:rPr lang="en-GB" baseline="0" dirty="0" smtClean="0"/>
              <a:t> randomly</a:t>
            </a:r>
            <a:endParaRPr lang="en-GB" dirty="0" smtClean="0"/>
          </a:p>
          <a:p>
            <a:r>
              <a:rPr lang="en-GB" dirty="0" smtClean="0"/>
              <a:t>Comment on</a:t>
            </a:r>
            <a:r>
              <a:rPr lang="en-GB" baseline="0" dirty="0" smtClean="0"/>
              <a:t> the body of work that formed the underlying data for the paper as opposed to the information in the final publication </a:t>
            </a:r>
            <a:endParaRPr lang="en-GB" dirty="0" smtClean="0"/>
          </a:p>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45</a:t>
            </a:fld>
            <a:endParaRPr lang="en-GB"/>
          </a:p>
        </p:txBody>
      </p:sp>
    </p:spTree>
    <p:extLst>
      <p:ext uri="{BB962C8B-B14F-4D97-AF65-F5344CB8AC3E}">
        <p14:creationId xmlns:p14="http://schemas.microsoft.com/office/powerpoint/2010/main" val="1740241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46</a:t>
            </a:fld>
            <a:endParaRPr lang="en-GB"/>
          </a:p>
        </p:txBody>
      </p:sp>
    </p:spTree>
    <p:extLst>
      <p:ext uri="{BB962C8B-B14F-4D97-AF65-F5344CB8AC3E}">
        <p14:creationId xmlns:p14="http://schemas.microsoft.com/office/powerpoint/2010/main" val="2934107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47</a:t>
            </a:fld>
            <a:endParaRPr lang="en-GB"/>
          </a:p>
        </p:txBody>
      </p:sp>
    </p:spTree>
    <p:extLst>
      <p:ext uri="{BB962C8B-B14F-4D97-AF65-F5344CB8AC3E}">
        <p14:creationId xmlns:p14="http://schemas.microsoft.com/office/powerpoint/2010/main" val="1066274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7BA2D7-9CA0-478B-88E9-A373D16A95AD}" type="slidenum">
              <a:rPr lang="en-GB" smtClean="0"/>
              <a:t>49</a:t>
            </a:fld>
            <a:endParaRPr lang="en-GB"/>
          </a:p>
        </p:txBody>
      </p:sp>
    </p:spTree>
    <p:extLst>
      <p:ext uri="{BB962C8B-B14F-4D97-AF65-F5344CB8AC3E}">
        <p14:creationId xmlns:p14="http://schemas.microsoft.com/office/powerpoint/2010/main" val="862969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4</a:t>
            </a:fld>
            <a:endParaRPr lang="en-GB"/>
          </a:p>
        </p:txBody>
      </p:sp>
    </p:spTree>
    <p:extLst>
      <p:ext uri="{BB962C8B-B14F-4D97-AF65-F5344CB8AC3E}">
        <p14:creationId xmlns:p14="http://schemas.microsoft.com/office/powerpoint/2010/main" val="269597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Data </a:t>
            </a:r>
            <a:r>
              <a:rPr lang="en-GB" dirty="0" smtClean="0"/>
              <a:t>collection</a:t>
            </a:r>
          </a:p>
          <a:p>
            <a:pPr marL="171450" indent="-171450">
              <a:buFont typeface="Arial" panose="020B0604020202020204" pitchFamily="34" charset="0"/>
              <a:buChar char="•"/>
            </a:pPr>
            <a:r>
              <a:rPr lang="en-GB" dirty="0" smtClean="0"/>
              <a:t>Data</a:t>
            </a:r>
            <a:r>
              <a:rPr lang="en-GB" baseline="0" dirty="0" smtClean="0"/>
              <a:t> cleaning</a:t>
            </a:r>
          </a:p>
          <a:p>
            <a:pPr marL="171450" indent="-171450">
              <a:buFont typeface="Arial" panose="020B0604020202020204" pitchFamily="34" charset="0"/>
              <a:buChar char="•"/>
            </a:pPr>
            <a:r>
              <a:rPr lang="en-GB" baseline="0" dirty="0" smtClean="0"/>
              <a:t>Exploratory data analysis</a:t>
            </a:r>
          </a:p>
          <a:p>
            <a:pPr marL="171450" indent="-171450">
              <a:buFont typeface="Arial" panose="020B0604020202020204" pitchFamily="34" charset="0"/>
              <a:buChar char="•"/>
            </a:pPr>
            <a:r>
              <a:rPr lang="en-GB" baseline="0" dirty="0" smtClean="0"/>
              <a:t>Statistical modelling</a:t>
            </a:r>
          </a:p>
          <a:p>
            <a:pPr marL="171450" indent="-171450">
              <a:buFont typeface="Arial" panose="020B0604020202020204" pitchFamily="34" charset="0"/>
              <a:buChar char="•"/>
            </a:pPr>
            <a:r>
              <a:rPr lang="en-GB" baseline="0" dirty="0" smtClean="0"/>
              <a:t>Inference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6</a:t>
            </a:fld>
            <a:endParaRPr lang="en-GB"/>
          </a:p>
        </p:txBody>
      </p:sp>
    </p:spTree>
    <p:extLst>
      <p:ext uri="{BB962C8B-B14F-4D97-AF65-F5344CB8AC3E}">
        <p14:creationId xmlns:p14="http://schemas.microsoft.com/office/powerpoint/2010/main" val="3988854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7</a:t>
            </a:fld>
            <a:endParaRPr lang="en-GB"/>
          </a:p>
        </p:txBody>
      </p:sp>
    </p:spTree>
    <p:extLst>
      <p:ext uri="{BB962C8B-B14F-4D97-AF65-F5344CB8AC3E}">
        <p14:creationId xmlns:p14="http://schemas.microsoft.com/office/powerpoint/2010/main" val="2957748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We could think of research quality</a:t>
            </a:r>
            <a:r>
              <a:rPr lang="en-GB" baseline="0" dirty="0" smtClean="0"/>
              <a:t> existing on a spectrum with a distribution</a:t>
            </a:r>
          </a:p>
          <a:p>
            <a:pPr marL="171450" indent="-171450">
              <a:buFont typeface="Arial" panose="020B0604020202020204" pitchFamily="34" charset="0"/>
              <a:buChar char="•"/>
            </a:pPr>
            <a:r>
              <a:rPr lang="en-GB" baseline="0" dirty="0" smtClean="0"/>
              <a:t>Some researchers are awful and make stuff up (you might have seen some examples of this earlier in the day)</a:t>
            </a:r>
          </a:p>
          <a:p>
            <a:pPr marL="171450" indent="-171450">
              <a:buFont typeface="Arial" panose="020B0604020202020204" pitchFamily="34" charset="0"/>
              <a:buChar char="•"/>
            </a:pPr>
            <a:r>
              <a:rPr lang="en-GB" baseline="0" dirty="0" smtClean="0"/>
              <a:t>Some researchers ae frankly brilliant at doing high quality reproducible research and most of us are somewhere in the middle</a:t>
            </a: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8</a:t>
            </a:fld>
            <a:endParaRPr lang="en-GB"/>
          </a:p>
        </p:txBody>
      </p:sp>
    </p:spTree>
    <p:extLst>
      <p:ext uri="{BB962C8B-B14F-4D97-AF65-F5344CB8AC3E}">
        <p14:creationId xmlns:p14="http://schemas.microsoft.com/office/powerpoint/2010/main" val="3384956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Funders</a:t>
            </a:r>
            <a:r>
              <a:rPr lang="en-US" sz="1200" b="1" i="0" kern="1200" baseline="0" dirty="0" smtClean="0">
                <a:solidFill>
                  <a:schemeClr val="tx1"/>
                </a:solidFill>
                <a:effectLst/>
                <a:latin typeface="+mn-lt"/>
                <a:ea typeface="+mn-ea"/>
                <a:cs typeface="+mn-cs"/>
              </a:rPr>
              <a:t> are looking for more than publications. Credit is there for other research derived objects</a:t>
            </a:r>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General Recommendation</a:t>
            </a:r>
            <a:endParaRPr lang="en-US" sz="1200" b="0" i="0" kern="1200" dirty="0" smtClean="0">
              <a:solidFill>
                <a:schemeClr val="tx1"/>
              </a:solidFill>
              <a:effectLst/>
              <a:latin typeface="+mn-lt"/>
              <a:ea typeface="+mn-ea"/>
              <a:cs typeface="+mn-cs"/>
            </a:endParaRPr>
          </a:p>
          <a:p>
            <a:pPr marL="228600" indent="-228600" fontAlgn="base">
              <a:buAutoNum type="arabicPeriod"/>
            </a:pPr>
            <a:r>
              <a:rPr lang="en-US" sz="1200" b="0" i="0" kern="1200" dirty="0" smtClean="0">
                <a:solidFill>
                  <a:schemeClr val="tx1"/>
                </a:solidFill>
                <a:effectLst/>
                <a:latin typeface="+mn-lt"/>
                <a:ea typeface="+mn-ea"/>
                <a:cs typeface="+mn-cs"/>
              </a:rPr>
              <a:t>Do not use journal-based metrics, such as Journal Impact Factors, as a surrogate measure of the quality of individual research articles, to assess an individual scientist’s contributions, or in hiring, promotion, or funding decisions.</a:t>
            </a:r>
          </a:p>
          <a:p>
            <a:pPr marL="228600" indent="-228600" fontAlgn="base">
              <a:buAutoNum type="arabicPeriod"/>
            </a:pP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For funding agencies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2. Be explicit about the criteria used in evaluating the scientific productivity of grant applicants and clearly highlight, especially for early-stage investigators, that the scientific content of a paper is much more important than publication metrics or the identity of the journal in which it was published.</a:t>
            </a:r>
          </a:p>
          <a:p>
            <a:pPr fontAlgn="base"/>
            <a:r>
              <a:rPr lang="en-US" sz="1200" b="0" i="0" kern="1200" dirty="0" smtClean="0">
                <a:solidFill>
                  <a:schemeClr val="tx1"/>
                </a:solidFill>
                <a:effectLst/>
                <a:latin typeface="+mn-lt"/>
                <a:ea typeface="+mn-ea"/>
                <a:cs typeface="+mn-cs"/>
              </a:rPr>
              <a:t>3. For the purposes of research assessment, consider the value and impact of all research outputs (including datasets and software) in addition to research publications, and consider a broad range of impact measures including qualitative indicators of research impact, such as influence on policy and practice.</a:t>
            </a:r>
          </a:p>
          <a:p>
            <a:pPr marL="171450" indent="-171450">
              <a:buFont typeface="Arial" panose="020B0604020202020204" pitchFamily="34" charset="0"/>
              <a:buChar char="•"/>
            </a:pPr>
            <a:endParaRPr lang="en-GB"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27BA2D7-9CA0-478B-88E9-A373D16A95AD}" type="slidenum">
              <a:rPr lang="en-GB" smtClean="0"/>
              <a:t>9</a:t>
            </a:fld>
            <a:endParaRPr lang="en-GB"/>
          </a:p>
        </p:txBody>
      </p:sp>
    </p:spTree>
    <p:extLst>
      <p:ext uri="{BB962C8B-B14F-4D97-AF65-F5344CB8AC3E}">
        <p14:creationId xmlns:p14="http://schemas.microsoft.com/office/powerpoint/2010/main" val="53470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aseline="0" dirty="0" smtClean="0"/>
              <a:t>If we can shift the distribution just a little bit, it can make a big difference</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427BA2D7-9CA0-478B-88E9-A373D16A95AD}" type="slidenum">
              <a:rPr lang="en-GB" smtClean="0"/>
              <a:t>10</a:t>
            </a:fld>
            <a:endParaRPr lang="en-GB"/>
          </a:p>
        </p:txBody>
      </p:sp>
    </p:spTree>
    <p:extLst>
      <p:ext uri="{BB962C8B-B14F-4D97-AF65-F5344CB8AC3E}">
        <p14:creationId xmlns:p14="http://schemas.microsoft.com/office/powerpoint/2010/main" val="1484203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14" name="Straight Connector 13"/>
          <p:cNvCxnSpPr/>
          <p:nvPr userDrawn="1"/>
        </p:nvCxnSpPr>
        <p:spPr>
          <a:xfrm>
            <a:off x="1449689" y="653448"/>
            <a:ext cx="9119457"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1442323" y="653448"/>
            <a:ext cx="7367" cy="172819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
        <p:nvSpPr>
          <p:cNvPr id="16" name="Rectangle 4"/>
          <p:cNvSpPr>
            <a:spLocks noGrp="1" noChangeArrowheads="1"/>
          </p:cNvSpPr>
          <p:nvPr>
            <p:ph type="ctrTitle"/>
          </p:nvPr>
        </p:nvSpPr>
        <p:spPr>
          <a:xfrm>
            <a:off x="1595230" y="756012"/>
            <a:ext cx="8916166" cy="3034128"/>
          </a:xfrm>
          <a:prstGeom prst="rect">
            <a:avLst/>
          </a:prstGeom>
        </p:spPr>
        <p:txBody>
          <a:bodyPr/>
          <a:lstStyle>
            <a:lvl1pPr>
              <a:defRPr>
                <a:latin typeface="Garamond"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dirty="0" smtClean="0">
              <a:ln>
                <a:noFill/>
              </a:ln>
              <a:solidFill>
                <a:sysClr val="windowText" lastClr="000000"/>
              </a:solidFill>
              <a:effectLst/>
              <a:uLnTx/>
              <a:uFillTx/>
            </a:endParaRPr>
          </a:p>
        </p:txBody>
      </p:sp>
      <p:cxnSp>
        <p:nvCxnSpPr>
          <p:cNvPr id="17" name="Straight Connector 16"/>
          <p:cNvCxnSpPr/>
          <p:nvPr userDrawn="1"/>
        </p:nvCxnSpPr>
        <p:spPr>
          <a:xfrm>
            <a:off x="4025152" y="3790140"/>
            <a:ext cx="6543994"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48" y="5778000"/>
            <a:ext cx="2699429" cy="1080000"/>
          </a:xfrm>
          <a:prstGeom prst="rect">
            <a:avLst/>
          </a:prstGeom>
        </p:spPr>
      </p:pic>
      <p:sp>
        <p:nvSpPr>
          <p:cNvPr id="11" name="Text Box 13"/>
          <p:cNvSpPr txBox="1">
            <a:spLocks noChangeArrowheads="1"/>
          </p:cNvSpPr>
          <p:nvPr userDrawn="1"/>
        </p:nvSpPr>
        <p:spPr bwMode="auto">
          <a:xfrm>
            <a:off x="4025152" y="3850213"/>
            <a:ext cx="6714565"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200"/>
              </a:spcBef>
            </a:pPr>
            <a:r>
              <a:rPr lang="en-IE" sz="2000" b="1" kern="800" dirty="0">
                <a:solidFill>
                  <a:schemeClr val="tx1"/>
                </a:solidFill>
                <a:latin typeface="Garamond" pitchFamily="18" charset="0"/>
              </a:rPr>
              <a:t>Brendan </a:t>
            </a:r>
            <a:r>
              <a:rPr lang="en-IE" sz="2000" b="1" kern="800" dirty="0" smtClean="0">
                <a:solidFill>
                  <a:schemeClr val="tx1"/>
                </a:solidFill>
                <a:latin typeface="Garamond" pitchFamily="18" charset="0"/>
              </a:rPr>
              <a:t>Palmer &amp; Darren Dahly, </a:t>
            </a:r>
          </a:p>
          <a:p>
            <a:pPr algn="ctr">
              <a:spcBef>
                <a:spcPts val="200"/>
              </a:spcBef>
            </a:pPr>
            <a:r>
              <a:rPr lang="en-IE" sz="2000" b="1" kern="800" baseline="0" dirty="0" smtClean="0">
                <a:solidFill>
                  <a:schemeClr val="tx1"/>
                </a:solidFill>
                <a:latin typeface="Garamond" pitchFamily="18" charset="0"/>
              </a:rPr>
              <a:t>Clinical Research Facility - Cork &amp; School of Public Health,</a:t>
            </a:r>
          </a:p>
          <a:p>
            <a:pPr algn="ctr">
              <a:spcBef>
                <a:spcPts val="200"/>
              </a:spcBef>
            </a:pPr>
            <a:r>
              <a:rPr lang="en-IE" sz="2000" b="1" kern="800" baseline="0" dirty="0" smtClean="0">
                <a:solidFill>
                  <a:schemeClr val="tx1"/>
                </a:solidFill>
                <a:latin typeface="Garamond" pitchFamily="18" charset="0"/>
              </a:rPr>
              <a:t>University College Cork</a:t>
            </a:r>
          </a:p>
          <a:p>
            <a:pPr algn="ctr">
              <a:spcBef>
                <a:spcPts val="200"/>
              </a:spcBef>
            </a:pPr>
            <a:r>
              <a:rPr lang="en-US" sz="2000" b="1" kern="800" dirty="0" smtClean="0">
                <a:solidFill>
                  <a:schemeClr val="tx1"/>
                </a:solidFill>
                <a:latin typeface="Garamond" pitchFamily="18" charset="0"/>
              </a:rPr>
              <a:t>      @</a:t>
            </a:r>
            <a:r>
              <a:rPr lang="en-US" sz="2000" b="1" kern="800" dirty="0" err="1" smtClean="0">
                <a:solidFill>
                  <a:schemeClr val="tx1"/>
                </a:solidFill>
                <a:latin typeface="Garamond" pitchFamily="18" charset="0"/>
              </a:rPr>
              <a:t>B_A_Palmer</a:t>
            </a:r>
            <a:r>
              <a:rPr lang="en-US" sz="2000" b="1" kern="800" dirty="0" smtClean="0">
                <a:solidFill>
                  <a:schemeClr val="tx1"/>
                </a:solidFill>
                <a:latin typeface="Garamond" pitchFamily="18" charset="0"/>
              </a:rPr>
              <a:t> @</a:t>
            </a:r>
            <a:r>
              <a:rPr lang="en-US" sz="2000" b="1" kern="800" dirty="0" err="1" smtClean="0">
                <a:solidFill>
                  <a:schemeClr val="tx1"/>
                </a:solidFill>
                <a:latin typeface="Garamond" pitchFamily="18" charset="0"/>
              </a:rPr>
              <a:t>statsepi</a:t>
            </a:r>
            <a:endParaRPr lang="en-US" sz="2000" b="1" kern="800" dirty="0">
              <a:solidFill>
                <a:schemeClr val="tx1"/>
              </a:solidFill>
              <a:latin typeface="Garamond" pitchFamily="18" charset="0"/>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39547" y="4819582"/>
            <a:ext cx="491086" cy="491086"/>
          </a:xfrm>
          <a:prstGeom prst="rect">
            <a:avLst/>
          </a:prstGeom>
        </p:spPr>
      </p:pic>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84024" y="5902078"/>
            <a:ext cx="3344994" cy="955921"/>
          </a:xfrm>
          <a:prstGeom prst="rect">
            <a:avLst/>
          </a:prstGeom>
        </p:spPr>
      </p:pic>
    </p:spTree>
    <p:extLst>
      <p:ext uri="{BB962C8B-B14F-4D97-AF65-F5344CB8AC3E}">
        <p14:creationId xmlns:p14="http://schemas.microsoft.com/office/powerpoint/2010/main" val="26032971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7541703" y="6381517"/>
            <a:ext cx="4545488" cy="365125"/>
          </a:xfrm>
        </p:spPr>
        <p:txBody>
          <a:bodyPr/>
          <a:lstStyle/>
          <a:p>
            <a:endParaRPr lang="en-GB"/>
          </a:p>
        </p:txBody>
      </p:sp>
      <p:cxnSp>
        <p:nvCxnSpPr>
          <p:cNvPr id="8" name="Straight Connector 7"/>
          <p:cNvCxnSpPr/>
          <p:nvPr userDrawn="1"/>
        </p:nvCxnSpPr>
        <p:spPr>
          <a:xfrm>
            <a:off x="251520" y="188640"/>
            <a:ext cx="11545064" cy="50257"/>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H="1">
            <a:off x="251521" y="188640"/>
            <a:ext cx="2"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7550409" y="6334487"/>
            <a:ext cx="4521502"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sp>
        <p:nvSpPr>
          <p:cNvPr id="11" name="Slide Number Placeholder 3"/>
          <p:cNvSpPr>
            <a:spLocks noGrp="1"/>
          </p:cNvSpPr>
          <p:nvPr>
            <p:ph type="sldNum" sz="quarter" idx="12"/>
          </p:nvPr>
        </p:nvSpPr>
        <p:spPr>
          <a:xfrm>
            <a:off x="0" y="6477374"/>
            <a:ext cx="412376" cy="365125"/>
          </a:xfrm>
        </p:spPr>
        <p:txBody>
          <a:bodyPr/>
          <a:lstStyle/>
          <a:p>
            <a:fld id="{28769FFD-C902-40D6-8C15-E83B3432D7C6}" type="slidenum">
              <a:rPr lang="en-GB" smtClean="0"/>
              <a:t>‹#›</a:t>
            </a:fld>
            <a:endParaRPr lang="en-GB"/>
          </a:p>
        </p:txBody>
      </p:sp>
    </p:spTree>
    <p:extLst>
      <p:ext uri="{BB962C8B-B14F-4D97-AF65-F5344CB8AC3E}">
        <p14:creationId xmlns:p14="http://schemas.microsoft.com/office/powerpoint/2010/main" val="25715573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Slide Number Placeholder 3"/>
          <p:cNvSpPr>
            <a:spLocks noGrp="1"/>
          </p:cNvSpPr>
          <p:nvPr>
            <p:ph type="sldNum" sz="quarter" idx="12"/>
          </p:nvPr>
        </p:nvSpPr>
        <p:spPr>
          <a:xfrm>
            <a:off x="0" y="6477374"/>
            <a:ext cx="412376" cy="365125"/>
          </a:xfrm>
        </p:spPr>
        <p:txBody>
          <a:bodyPr/>
          <a:lstStyle/>
          <a:p>
            <a:fld id="{28769FFD-C902-40D6-8C15-E83B3432D7C6}" type="slidenum">
              <a:rPr lang="en-GB" smtClean="0"/>
              <a:t>‹#›</a:t>
            </a:fld>
            <a:endParaRPr lang="en-GB"/>
          </a:p>
        </p:txBody>
      </p:sp>
    </p:spTree>
    <p:extLst>
      <p:ext uri="{BB962C8B-B14F-4D97-AF65-F5344CB8AC3E}">
        <p14:creationId xmlns:p14="http://schemas.microsoft.com/office/powerpoint/2010/main" val="214541652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9" name="Straight Connector 8"/>
          <p:cNvCxnSpPr/>
          <p:nvPr userDrawn="1"/>
        </p:nvCxnSpPr>
        <p:spPr>
          <a:xfrm>
            <a:off x="251520" y="188640"/>
            <a:ext cx="11545064" cy="50257"/>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251521" y="188640"/>
            <a:ext cx="2"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0" y="6477374"/>
            <a:ext cx="412376" cy="365125"/>
          </a:xfrm>
        </p:spPr>
        <p:txBody>
          <a:bodyPr/>
          <a:lstStyle/>
          <a:p>
            <a:fld id="{28769FFD-C902-40D6-8C15-E83B3432D7C6}" type="slidenum">
              <a:rPr lang="en-GB" smtClean="0"/>
              <a:t>‹#›</a:t>
            </a:fld>
            <a:endParaRPr lang="en-GB"/>
          </a:p>
        </p:txBody>
      </p:sp>
    </p:spTree>
    <p:extLst>
      <p:ext uri="{BB962C8B-B14F-4D97-AF65-F5344CB8AC3E}">
        <p14:creationId xmlns:p14="http://schemas.microsoft.com/office/powerpoint/2010/main" val="373412554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6" name="Straight Connector 5"/>
          <p:cNvCxnSpPr/>
          <p:nvPr userDrawn="1"/>
        </p:nvCxnSpPr>
        <p:spPr>
          <a:xfrm>
            <a:off x="335360" y="188640"/>
            <a:ext cx="11521280" cy="0"/>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0" scaled="1"/>
              <a:tileRect/>
            </a:gradFill>
          </a:ln>
          <a:effectLst>
            <a:glow rad="127000">
              <a:schemeClr val="bg1"/>
            </a:glow>
          </a:effectLst>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flipH="1">
            <a:off x="335362" y="188640"/>
            <a:ext cx="1" cy="648072"/>
          </a:xfrm>
          <a:prstGeom prst="line">
            <a:avLst/>
          </a:prstGeom>
          <a:ln w="63500" cap="rnd">
            <a:gradFill flip="none" rotWithShape="1">
              <a:gsLst>
                <a:gs pos="60000">
                  <a:schemeClr val="tx1"/>
                </a:gs>
                <a:gs pos="100000">
                  <a:schemeClr val="accent1">
                    <a:tint val="44500"/>
                    <a:satMod val="160000"/>
                  </a:schemeClr>
                </a:gs>
                <a:gs pos="100000">
                  <a:schemeClr val="accent1">
                    <a:tint val="23500"/>
                    <a:satMod val="160000"/>
                  </a:schemeClr>
                </a:gs>
              </a:gsLst>
              <a:lin ang="5400000" scaled="1"/>
              <a:tileRect/>
            </a:gradFill>
          </a:ln>
          <a:effectLst/>
        </p:spPr>
        <p:style>
          <a:lnRef idx="1">
            <a:schemeClr val="accent1"/>
          </a:lnRef>
          <a:fillRef idx="0">
            <a:schemeClr val="accent1"/>
          </a:fillRef>
          <a:effectRef idx="0">
            <a:schemeClr val="accent1"/>
          </a:effectRef>
          <a:fontRef idx="minor">
            <a:schemeClr val="tx1"/>
          </a:fontRef>
        </p:style>
      </p:cxnSp>
      <p:sp>
        <p:nvSpPr>
          <p:cNvPr id="5" name="Slide Number Placeholder 3"/>
          <p:cNvSpPr>
            <a:spLocks noGrp="1"/>
          </p:cNvSpPr>
          <p:nvPr>
            <p:ph type="sldNum" sz="quarter" idx="12"/>
          </p:nvPr>
        </p:nvSpPr>
        <p:spPr>
          <a:xfrm>
            <a:off x="0" y="6477374"/>
            <a:ext cx="412376" cy="365125"/>
          </a:xfrm>
        </p:spPr>
        <p:txBody>
          <a:bodyPr/>
          <a:lstStyle/>
          <a:p>
            <a:fld id="{28769FFD-C902-40D6-8C15-E83B3432D7C6}" type="slidenum">
              <a:rPr lang="en-GB" smtClean="0"/>
              <a:t>‹#›</a:t>
            </a:fld>
            <a:endParaRPr lang="en-GB"/>
          </a:p>
        </p:txBody>
      </p:sp>
    </p:spTree>
    <p:extLst>
      <p:ext uri="{BB962C8B-B14F-4D97-AF65-F5344CB8AC3E}">
        <p14:creationId xmlns:p14="http://schemas.microsoft.com/office/powerpoint/2010/main" val="333252084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69FFD-C902-40D6-8C15-E83B3432D7C6}" type="slidenum">
              <a:rPr lang="en-GB" smtClean="0"/>
              <a:t>‹#›</a:t>
            </a:fld>
            <a:endParaRPr lang="en-GB"/>
          </a:p>
        </p:txBody>
      </p:sp>
    </p:spTree>
    <p:extLst>
      <p:ext uri="{BB962C8B-B14F-4D97-AF65-F5344CB8AC3E}">
        <p14:creationId xmlns:p14="http://schemas.microsoft.com/office/powerpoint/2010/main" val="989765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tmp"/><Relationship Id="rId12" Type="http://schemas.openxmlformats.org/officeDocument/2006/relationships/image" Target="../media/image32.png"/><Relationship Id="rId2" Type="http://schemas.openxmlformats.org/officeDocument/2006/relationships/image" Target="../media/image22.tmp"/><Relationship Id="rId1" Type="http://schemas.openxmlformats.org/officeDocument/2006/relationships/slideLayout" Target="../slideLayouts/slideLayout4.xml"/><Relationship Id="rId6" Type="http://schemas.openxmlformats.org/officeDocument/2006/relationships/image" Target="../media/image26.tmp"/><Relationship Id="rId11" Type="http://schemas.openxmlformats.org/officeDocument/2006/relationships/image" Target="../media/image31.tmp"/><Relationship Id="rId5" Type="http://schemas.openxmlformats.org/officeDocument/2006/relationships/image" Target="../media/image25.png"/><Relationship Id="rId10" Type="http://schemas.openxmlformats.org/officeDocument/2006/relationships/image" Target="../media/image30.tmp"/><Relationship Id="rId4" Type="http://schemas.openxmlformats.org/officeDocument/2006/relationships/image" Target="../media/image24.tmp"/><Relationship Id="rId9" Type="http://schemas.openxmlformats.org/officeDocument/2006/relationships/image" Target="../media/image29.tmp"/></Relationships>
</file>

<file path=ppt/slides/_rels/slide12.xml.rels><?xml version="1.0" encoding="UTF-8" standalone="yes"?>
<Relationships xmlns="http://schemas.openxmlformats.org/package/2006/relationships"><Relationship Id="rId3" Type="http://schemas.openxmlformats.org/officeDocument/2006/relationships/hyperlink" Target="https://twitter.com/npscience/status/1168130657391927297?s=20"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3.tmp"/></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slideshare.net/carolegoble/lets-go-on-a-fair-safari-157523008"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hyperlink" Target="https://www.nature.com/articles/sdata201618"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4.xml"/><Relationship Id="rId5" Type="http://schemas.openxmlformats.org/officeDocument/2006/relationships/image" Target="../media/image39.emf"/><Relationship Id="rId4" Type="http://schemas.openxmlformats.org/officeDocument/2006/relationships/image" Target="../media/image38.emf"/></Relationships>
</file>

<file path=ppt/slides/_rels/slide16.xml.rels><?xml version="1.0" encoding="UTF-8" standalone="yes"?>
<Relationships xmlns="http://schemas.openxmlformats.org/package/2006/relationships"><Relationship Id="rId3" Type="http://schemas.openxmlformats.org/officeDocument/2006/relationships/hyperlink" Target="https://5stardata.info/e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tmp"/></Relationships>
</file>

<file path=ppt/slides/_rels/slide17.xml.rels><?xml version="1.0" encoding="UTF-8" standalone="yes"?>
<Relationships xmlns="http://schemas.openxmlformats.org/package/2006/relationships"><Relationship Id="rId3" Type="http://schemas.openxmlformats.org/officeDocument/2006/relationships/hyperlink" Target="https://lov.linkeddata.es/dataset/lov/" TargetMode="External"/><Relationship Id="rId7" Type="http://schemas.openxmlformats.org/officeDocument/2006/relationships/image" Target="../media/image43.tmp"/><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lov.linkeddata.es/dataset/lov/vocabs/dcterms" TargetMode="External"/><Relationship Id="rId5" Type="http://schemas.openxmlformats.org/officeDocument/2006/relationships/image" Target="../media/image42.tmp"/><Relationship Id="rId4" Type="http://schemas.openxmlformats.org/officeDocument/2006/relationships/image" Target="../media/image41.tmp"/></Relationships>
</file>

<file path=ppt/slides/_rels/slide18.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hyperlink" Target="http://rdfshape.weso.es/dataInfo"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f1000.com/resources/FAIR_Open_Guide.pdf"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5.tmp"/></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scienceeurope.org/our-resources/guidance-document-presenting-a-framework-for-discipline-specific-research-data-management"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7.tmp"/></Relationships>
</file>

<file path=ppt/slides/_rels/slide22.xml.rels><?xml version="1.0" encoding="UTF-8" standalone="yes"?>
<Relationships xmlns="http://schemas.openxmlformats.org/package/2006/relationships"><Relationship Id="rId3" Type="http://schemas.openxmlformats.org/officeDocument/2006/relationships/hyperlink" Target="https://dmponline.dcc.ac.uk/"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8.tmp"/></Relationships>
</file>

<file path=ppt/slides/_rels/slide23.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s-wizard.org/"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0.tmp"/></Relationships>
</file>

<file path=ppt/slides/_rels/slide25.xml.rels><?xml version="1.0" encoding="UTF-8" standalone="yes"?>
<Relationships xmlns="http://schemas.openxmlformats.org/package/2006/relationships"><Relationship Id="rId3" Type="http://schemas.openxmlformats.org/officeDocument/2006/relationships/hyperlink" Target="https://fairsharing.org/"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1.tmp"/></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55.tmp"/><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3.tmp"/></Relationships>
</file>

<file path=ppt/slides/_rels/slide3.xml.rels><?xml version="1.0" encoding="UTF-8" standalone="yes"?>
<Relationships xmlns="http://schemas.openxmlformats.org/package/2006/relationships"><Relationship Id="rId3" Type="http://schemas.openxmlformats.org/officeDocument/2006/relationships/hyperlink" Target="https://web.archive.org/web/20170312041524/http:/www.brianwansink.com/phd-advice/the-grad-student-who-never-said-no"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tmp"/><Relationship Id="rId5" Type="http://schemas.openxmlformats.org/officeDocument/2006/relationships/hyperlink" Target="https://www.sciencemag.org/news/2018/02/meet-data-thugs-out-expose-shoddy-and-questionable-research"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hyperlink" Target="https://mybinder.org/"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61.tmp"/></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4.tmp"/></Relationships>
</file>

<file path=ppt/slides/_rels/slide34.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3.xml"/><Relationship Id="rId4" Type="http://schemas.openxmlformats.org/officeDocument/2006/relationships/image" Target="../media/image67.tmp"/></Relationships>
</file>

<file path=ppt/slides/_rels/slide35.xml.rels><?xml version="1.0" encoding="UTF-8" standalone="yes"?>
<Relationships xmlns="http://schemas.openxmlformats.org/package/2006/relationships"><Relationship Id="rId3" Type="http://schemas.openxmlformats.org/officeDocument/2006/relationships/hyperlink" Target="https://www.tandfonline.com/doi/full/10.1080/00031305.2017.1375989"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68.tmp"/></Relationships>
</file>

<file path=ppt/slides/_rels/slide36.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70.tmp"/></Relationships>
</file>

<file path=ppt/slides/_rels/slide38.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71.tmp"/><Relationship Id="rId4" Type="http://schemas.openxmlformats.org/officeDocument/2006/relationships/image" Target="../media/image70.tmp"/></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tmp"/><Relationship Id="rId3" Type="http://schemas.openxmlformats.org/officeDocument/2006/relationships/hyperlink" Target="https://journals.plos.org/plosmedicine/article?id=10.1371/journal.pmed.0020124" TargetMode="External"/><Relationship Id="rId7" Type="http://schemas.openxmlformats.org/officeDocument/2006/relationships/hyperlink" Target="https://www.sealevel.info/NAS_irreproducibilityReport.pdf"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tmp"/><Relationship Id="rId5" Type="http://schemas.openxmlformats.org/officeDocument/2006/relationships/hyperlink" Target="https://www.nature.com/news/1-500-scientists-lift-the-lid-on-reproducibility-1.19970" TargetMode="External"/><Relationship Id="rId4" Type="http://schemas.openxmlformats.org/officeDocument/2006/relationships/image" Target="../media/image7.tmp"/></Relationships>
</file>

<file path=ppt/slides/_rels/slide40.xml.rels><?xml version="1.0" encoding="UTF-8" standalone="yes"?>
<Relationships xmlns="http://schemas.openxmlformats.org/package/2006/relationships"><Relationship Id="rId3" Type="http://schemas.openxmlformats.org/officeDocument/2006/relationships/hyperlink" Target="https://visit.figure-eight.com/rs/416-ZBE-142/images/CrowdFlower_DataScienceReport_2016.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3.tmp"/></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bapalmer/RSS_Belfast_2019"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74.tmp"/></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karthik/holepunch"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5.tmp"/></Relationships>
</file>

<file path=ppt/slides/_rels/slide43.xml.rels><?xml version="1.0" encoding="UTF-8" standalone="yes"?>
<Relationships xmlns="http://schemas.openxmlformats.org/package/2006/relationships"><Relationship Id="rId3" Type="http://schemas.openxmlformats.org/officeDocument/2006/relationships/hyperlink" Target="https://www.biorxiv.org/node/730902.external-links.html"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76.tmp"/></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jbloomlab/IFNsorted_flu_single_cell/blob/master/monocle_analysis.ipynb" TargetMode="External"/><Relationship Id="rId3" Type="http://schemas.openxmlformats.org/officeDocument/2006/relationships/image" Target="../media/image77.tmp"/><Relationship Id="rId7" Type="http://schemas.openxmlformats.org/officeDocument/2006/relationships/image" Target="../media/image81.tmp"/><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80.tmp"/><Relationship Id="rId11" Type="http://schemas.openxmlformats.org/officeDocument/2006/relationships/image" Target="../media/image83.tmp"/><Relationship Id="rId5" Type="http://schemas.openxmlformats.org/officeDocument/2006/relationships/image" Target="../media/image79.tmp"/><Relationship Id="rId10" Type="http://schemas.openxmlformats.org/officeDocument/2006/relationships/hyperlink" Target="https://jvi.asm.org/content/93/14/e00500-19" TargetMode="External"/><Relationship Id="rId4" Type="http://schemas.openxmlformats.org/officeDocument/2006/relationships/image" Target="../media/image78.tmp"/><Relationship Id="rId9" Type="http://schemas.openxmlformats.org/officeDocument/2006/relationships/image" Target="../media/image82.tmp"/></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jbloomlab/IFNsorted_flu_single_cell/blob/master/monocle_analysis.ipynb"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85.tmp"/><Relationship Id="rId4" Type="http://schemas.openxmlformats.org/officeDocument/2006/relationships/image" Target="../media/image84.tmp"/></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gjbarton/status/1047499610439278592?s=20"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86.tmp"/></Relationships>
</file>

<file path=ppt/slides/_rels/slide47.xml.rels><?xml version="1.0" encoding="UTF-8" standalone="yes"?>
<Relationships xmlns="http://schemas.openxmlformats.org/package/2006/relationships"><Relationship Id="rId3" Type="http://schemas.openxmlformats.org/officeDocument/2006/relationships/hyperlink" Target="https://genr.eu/wp/cite/"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87.tmp"/></Relationships>
</file>

<file path=ppt/slides/_rels/slide4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crfcsdau.github.io/"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90.tmp"/><Relationship Id="rId5" Type="http://schemas.openxmlformats.org/officeDocument/2006/relationships/hyperlink" Target="https://libguides.ucc.ie/researchdataservice" TargetMode="External"/><Relationship Id="rId4" Type="http://schemas.openxmlformats.org/officeDocument/2006/relationships/image" Target="../media/image89.tmp"/></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nature.com/news/statistics-p-values-are-just-the-tip-of-the-iceberg-1.17412"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tmp"/></Relationships>
</file>

<file path=ppt/slides/_rels/slide7.xml.rels><?xml version="1.0" encoding="UTF-8" standalone="yes"?>
<Relationships xmlns="http://schemas.openxmlformats.org/package/2006/relationships"><Relationship Id="rId8" Type="http://schemas.openxmlformats.org/officeDocument/2006/relationships/image" Target="../media/image14.tmp"/><Relationship Id="rId3" Type="http://schemas.openxmlformats.org/officeDocument/2006/relationships/hyperlink" Target="http://www.consort-statement.org/consort-2010" TargetMode="External"/><Relationship Id="rId7" Type="http://schemas.openxmlformats.org/officeDocument/2006/relationships/hyperlink" Target="https://www.tandfonline.com/doi/full/10.1080/00031305.2019.1583913"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tmp"/><Relationship Id="rId5" Type="http://schemas.openxmlformats.org/officeDocument/2006/relationships/hyperlink" Target="https://www.tandfonline.com/doi/full/10.1080/00031305.2016.1154108" TargetMode="External"/><Relationship Id="rId4" Type="http://schemas.openxmlformats.org/officeDocument/2006/relationships/image" Target="../media/image12.tmp"/></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www.sfi.ie/research-news/news/sfi-joins-dora/" TargetMode="External"/><Relationship Id="rId7" Type="http://schemas.openxmlformats.org/officeDocument/2006/relationships/hyperlink" Target="https://www.hrb.ie/funding/policies-and-principles/open-research/"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tmp"/><Relationship Id="rId11" Type="http://schemas.openxmlformats.org/officeDocument/2006/relationships/image" Target="../media/image20.tmp"/><Relationship Id="rId5" Type="http://schemas.openxmlformats.org/officeDocument/2006/relationships/hyperlink" Target="https://www.coalition-s.org/10-principles/" TargetMode="External"/><Relationship Id="rId10" Type="http://schemas.openxmlformats.org/officeDocument/2006/relationships/image" Target="../media/image19.tmp"/><Relationship Id="rId4" Type="http://schemas.openxmlformats.org/officeDocument/2006/relationships/image" Target="../media/image16.tmp"/><Relationship Id="rId9" Type="http://schemas.openxmlformats.org/officeDocument/2006/relationships/hyperlink" Target="http://ec.europa.eu/research/participants/data/ref/h2020/grants_manual/hi/oa_pilot/h2020-hi-oa-data-mgt_en.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497483" y="855623"/>
            <a:ext cx="9023371" cy="1470025"/>
          </a:xfrm>
        </p:spPr>
        <p:txBody>
          <a:bodyPr>
            <a:noAutofit/>
          </a:bodyPr>
          <a:lstStyle/>
          <a:p>
            <a:r>
              <a:rPr lang="en-US" sz="6000" b="1" dirty="0"/>
              <a:t>Data FAIRification using </a:t>
            </a:r>
            <a:r>
              <a:rPr lang="en-US" sz="6000" b="1" dirty="0" smtClean="0"/>
              <a:t>RStudio </a:t>
            </a:r>
            <a:r>
              <a:rPr lang="en-US" sz="6000" b="1" dirty="0"/>
              <a:t>workflows </a:t>
            </a:r>
            <a:endParaRPr lang="en-GB" sz="6000" b="1" dirty="0"/>
          </a:p>
        </p:txBody>
      </p:sp>
    </p:spTree>
    <p:extLst>
      <p:ext uri="{BB962C8B-B14F-4D97-AF65-F5344CB8AC3E}">
        <p14:creationId xmlns:p14="http://schemas.microsoft.com/office/powerpoint/2010/main" val="33646840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6A349C-A36D-6F4A-965E-5CE5A672C41A}"/>
              </a:ext>
            </a:extLst>
          </p:cNvPr>
          <p:cNvPicPr>
            <a:picLocks noChangeAspect="1"/>
          </p:cNvPicPr>
          <p:nvPr/>
        </p:nvPicPr>
        <p:blipFill>
          <a:blip r:embed="rId3"/>
          <a:stretch>
            <a:fillRect/>
          </a:stretch>
        </p:blipFill>
        <p:spPr>
          <a:xfrm>
            <a:off x="1410207" y="581565"/>
            <a:ext cx="9350388" cy="5610233"/>
          </a:xfrm>
          <a:prstGeom prst="rect">
            <a:avLst/>
          </a:prstGeom>
        </p:spPr>
      </p:pic>
      <p:cxnSp>
        <p:nvCxnSpPr>
          <p:cNvPr id="3" name="Straight Arrow Connector 2">
            <a:extLst>
              <a:ext uri="{FF2B5EF4-FFF2-40B4-BE49-F238E27FC236}">
                <a16:creationId xmlns:a16="http://schemas.microsoft.com/office/drawing/2014/main" id="{90175972-21B7-4941-A9EB-FAB3E8C8C5BD}"/>
              </a:ext>
            </a:extLst>
          </p:cNvPr>
          <p:cNvCxnSpPr/>
          <p:nvPr/>
        </p:nvCxnSpPr>
        <p:spPr>
          <a:xfrm flipV="1">
            <a:off x="1203960" y="1908810"/>
            <a:ext cx="0" cy="3821430"/>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302748B-1743-994A-AAAF-D8462B9E5BC1}"/>
              </a:ext>
            </a:extLst>
          </p:cNvPr>
          <p:cNvSpPr txBox="1"/>
          <p:nvPr/>
        </p:nvSpPr>
        <p:spPr>
          <a:xfrm rot="16200000">
            <a:off x="-985077" y="3565831"/>
            <a:ext cx="3775710" cy="461665"/>
          </a:xfrm>
          <a:prstGeom prst="rect">
            <a:avLst/>
          </a:prstGeom>
          <a:noFill/>
        </p:spPr>
        <p:txBody>
          <a:bodyPr wrap="square" rtlCol="0">
            <a:spAutoFit/>
          </a:bodyPr>
          <a:lstStyle/>
          <a:p>
            <a:pPr algn="ctr"/>
            <a:r>
              <a:rPr lang="en-US" sz="2400" b="1" dirty="0" smtClean="0">
                <a:latin typeface="Courier New" panose="02070309020205020404" pitchFamily="49" charset="0"/>
                <a:cs typeface="Courier New" panose="02070309020205020404" pitchFamily="49" charset="0"/>
              </a:rPr>
              <a:t>Number of studies</a:t>
            </a:r>
            <a:endParaRPr lang="en-US" sz="2400" b="1" dirty="0">
              <a:latin typeface="Courier New" panose="02070309020205020404" pitchFamily="49" charset="0"/>
              <a:cs typeface="Courier New" panose="02070309020205020404" pitchFamily="49" charset="0"/>
            </a:endParaRPr>
          </a:p>
        </p:txBody>
      </p:sp>
      <p:cxnSp>
        <p:nvCxnSpPr>
          <p:cNvPr id="5" name="Straight Arrow Connector 4">
            <a:extLst>
              <a:ext uri="{FF2B5EF4-FFF2-40B4-BE49-F238E27FC236}">
                <a16:creationId xmlns:a16="http://schemas.microsoft.com/office/drawing/2014/main" id="{C47550F6-FEAF-C34C-8B70-5F197A333D6F}"/>
              </a:ext>
            </a:extLst>
          </p:cNvPr>
          <p:cNvCxnSpPr>
            <a:cxnSpLocks/>
          </p:cNvCxnSpPr>
          <p:nvPr/>
        </p:nvCxnSpPr>
        <p:spPr>
          <a:xfrm>
            <a:off x="1188720" y="5715000"/>
            <a:ext cx="9128760" cy="15240"/>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DDEB269-8AB2-1440-B217-17D4F3C02BF5}"/>
              </a:ext>
            </a:extLst>
          </p:cNvPr>
          <p:cNvSpPr txBox="1"/>
          <p:nvPr/>
        </p:nvSpPr>
        <p:spPr>
          <a:xfrm>
            <a:off x="1133611" y="5960966"/>
            <a:ext cx="9183869" cy="461665"/>
          </a:xfrm>
          <a:prstGeom prst="rect">
            <a:avLst/>
          </a:prstGeom>
          <a:noFill/>
        </p:spPr>
        <p:txBody>
          <a:bodyPr wrap="square" rtlCol="0">
            <a:spAutoFit/>
          </a:bodyPr>
          <a:lstStyle/>
          <a:p>
            <a:pPr algn="ctr"/>
            <a:r>
              <a:rPr lang="en-US" sz="2400" b="1" dirty="0">
                <a:latin typeface="Courier New" panose="02070309020205020404" pitchFamily="49" charset="0"/>
                <a:cs typeface="Courier New" panose="02070309020205020404" pitchFamily="49" charset="0"/>
              </a:rPr>
              <a:t>Q</a:t>
            </a:r>
            <a:r>
              <a:rPr lang="en-US" sz="2400" b="1" dirty="0" smtClean="0">
                <a:latin typeface="Courier New" panose="02070309020205020404" pitchFamily="49" charset="0"/>
                <a:cs typeface="Courier New" panose="02070309020205020404" pitchFamily="49" charset="0"/>
              </a:rPr>
              <a:t>uality</a:t>
            </a:r>
            <a:endParaRPr lang="en-US" sz="1600" b="1" dirty="0">
              <a:latin typeface="Courier New" panose="02070309020205020404" pitchFamily="49" charset="0"/>
              <a:cs typeface="Courier New" panose="02070309020205020404" pitchFamily="49" charset="0"/>
            </a:endParaRPr>
          </a:p>
        </p:txBody>
      </p:sp>
      <p:sp>
        <p:nvSpPr>
          <p:cNvPr id="12" name="TextBox 1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Tomorrow</a:t>
            </a:r>
          </a:p>
        </p:txBody>
      </p:sp>
      <p:sp>
        <p:nvSpPr>
          <p:cNvPr id="2" name="Slide Number Placeholder 1"/>
          <p:cNvSpPr>
            <a:spLocks noGrp="1"/>
          </p:cNvSpPr>
          <p:nvPr>
            <p:ph type="sldNum" sz="quarter" idx="12"/>
          </p:nvPr>
        </p:nvSpPr>
        <p:spPr/>
        <p:txBody>
          <a:bodyPr/>
          <a:lstStyle/>
          <a:p>
            <a:fld id="{28769FFD-C902-40D6-8C15-E83B3432D7C6}" type="slidenum">
              <a:rPr lang="en-GB" smtClean="0"/>
              <a:t>10</a:t>
            </a:fld>
            <a:endParaRPr lang="en-GB"/>
          </a:p>
        </p:txBody>
      </p:sp>
    </p:spTree>
    <p:extLst>
      <p:ext uri="{BB962C8B-B14F-4D97-AF65-F5344CB8AC3E}">
        <p14:creationId xmlns:p14="http://schemas.microsoft.com/office/powerpoint/2010/main" val="3739368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FAIR is a part of your life now!</a:t>
            </a:r>
          </a:p>
        </p:txBody>
      </p:sp>
      <p:grpSp>
        <p:nvGrpSpPr>
          <p:cNvPr id="11" name="Group 10"/>
          <p:cNvGrpSpPr/>
          <p:nvPr/>
        </p:nvGrpSpPr>
        <p:grpSpPr>
          <a:xfrm>
            <a:off x="6316719" y="3450582"/>
            <a:ext cx="5674365" cy="1156773"/>
            <a:chOff x="6547946" y="3274601"/>
            <a:chExt cx="5285482" cy="1027959"/>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5090" y="3923998"/>
              <a:ext cx="5138338" cy="378562"/>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7946" y="3274601"/>
              <a:ext cx="988793" cy="556322"/>
            </a:xfrm>
            <a:prstGeom prst="rect">
              <a:avLst/>
            </a:prstGeom>
          </p:spPr>
        </p:pic>
      </p:grpSp>
      <p:grpSp>
        <p:nvGrpSpPr>
          <p:cNvPr id="15" name="Group 14"/>
          <p:cNvGrpSpPr/>
          <p:nvPr/>
        </p:nvGrpSpPr>
        <p:grpSpPr>
          <a:xfrm>
            <a:off x="5296615" y="740041"/>
            <a:ext cx="6555446" cy="2583968"/>
            <a:chOff x="5296615" y="648601"/>
            <a:chExt cx="6555446" cy="2583968"/>
          </a:xfrm>
        </p:grpSpPr>
        <p:pic>
          <p:nvPicPr>
            <p:cNvPr id="4" name="Picture 3" descr="Screen Clipping"/>
            <p:cNvPicPr>
              <a:picLocks noChangeAspect="1"/>
            </p:cNvPicPr>
            <p:nvPr/>
          </p:nvPicPr>
          <p:blipFill rotWithShape="1">
            <a:blip r:embed="rId4">
              <a:extLst>
                <a:ext uri="{28A0092B-C50C-407E-A947-70E740481C1C}">
                  <a14:useLocalDpi xmlns:a14="http://schemas.microsoft.com/office/drawing/2010/main" val="0"/>
                </a:ext>
              </a:extLst>
            </a:blip>
            <a:srcRect r="2618"/>
            <a:stretch/>
          </p:blipFill>
          <p:spPr>
            <a:xfrm>
              <a:off x="5296615" y="1014957"/>
              <a:ext cx="6538033" cy="221761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3764" y="648601"/>
              <a:ext cx="1688297" cy="773547"/>
            </a:xfrm>
            <a:prstGeom prst="rect">
              <a:avLst/>
            </a:prstGeom>
          </p:spPr>
        </p:pic>
      </p:grpSp>
      <p:grpSp>
        <p:nvGrpSpPr>
          <p:cNvPr id="18" name="Group 17"/>
          <p:cNvGrpSpPr/>
          <p:nvPr/>
        </p:nvGrpSpPr>
        <p:grpSpPr>
          <a:xfrm>
            <a:off x="0" y="4558412"/>
            <a:ext cx="6036606" cy="1840110"/>
            <a:chOff x="0" y="4619372"/>
            <a:chExt cx="6036606" cy="1840110"/>
          </a:xfrm>
        </p:grpSpPr>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687846"/>
              <a:ext cx="6036606" cy="771636"/>
            </a:xfrm>
            <a:prstGeom prst="rect">
              <a:avLst/>
            </a:prstGeom>
          </p:spPr>
        </p:pic>
        <p:pic>
          <p:nvPicPr>
            <p:cNvPr id="17" name="Picture 16"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619372"/>
              <a:ext cx="6036606" cy="1005237"/>
            </a:xfrm>
            <a:prstGeom prst="rect">
              <a:avLst/>
            </a:prstGeom>
          </p:spPr>
        </p:pic>
      </p:grpSp>
      <p:grpSp>
        <p:nvGrpSpPr>
          <p:cNvPr id="20" name="Group 19"/>
          <p:cNvGrpSpPr/>
          <p:nvPr/>
        </p:nvGrpSpPr>
        <p:grpSpPr>
          <a:xfrm>
            <a:off x="6692433" y="4982643"/>
            <a:ext cx="5387807" cy="1476839"/>
            <a:chOff x="6692433" y="4982643"/>
            <a:chExt cx="5387807" cy="1476839"/>
          </a:xfrm>
        </p:grpSpPr>
        <p:pic>
          <p:nvPicPr>
            <p:cNvPr id="1026" name="Picture 2" descr="National Institutes of Health (NIH) - Turning Discovery into Healt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2433" y="4982643"/>
              <a:ext cx="4844265" cy="74527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2433" y="5819347"/>
              <a:ext cx="5387807" cy="640135"/>
            </a:xfrm>
            <a:prstGeom prst="rect">
              <a:avLst/>
            </a:prstGeom>
          </p:spPr>
        </p:pic>
      </p:grpSp>
      <p:grpSp>
        <p:nvGrpSpPr>
          <p:cNvPr id="22" name="Group 21"/>
          <p:cNvGrpSpPr/>
          <p:nvPr/>
        </p:nvGrpSpPr>
        <p:grpSpPr>
          <a:xfrm>
            <a:off x="409610" y="1176218"/>
            <a:ext cx="5410669" cy="2945098"/>
            <a:chOff x="409610" y="1176218"/>
            <a:chExt cx="5410669" cy="2945098"/>
          </a:xfrm>
        </p:grpSpPr>
        <p:grpSp>
          <p:nvGrpSpPr>
            <p:cNvPr id="7" name="Group 6"/>
            <p:cNvGrpSpPr/>
            <p:nvPr/>
          </p:nvGrpSpPr>
          <p:grpSpPr>
            <a:xfrm>
              <a:off x="409610" y="1332154"/>
              <a:ext cx="5410669" cy="2789162"/>
              <a:chOff x="6669571" y="3971712"/>
              <a:chExt cx="5410669" cy="2789162"/>
            </a:xfrm>
          </p:grpSpPr>
          <p:pic>
            <p:nvPicPr>
              <p:cNvPr id="5" name="Picture 4"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69571" y="3971712"/>
                <a:ext cx="3604572" cy="2209992"/>
              </a:xfrm>
              <a:prstGeom prst="rect">
                <a:avLst/>
              </a:prstGeom>
            </p:spPr>
          </p:pic>
          <p:pic>
            <p:nvPicPr>
              <p:cNvPr id="8" name="Picture 7"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69571" y="6181704"/>
                <a:ext cx="5410669" cy="579170"/>
              </a:xfrm>
              <a:prstGeom prst="rect">
                <a:avLst/>
              </a:prstGeom>
            </p:spPr>
          </p:pic>
        </p:grpSp>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18303" y="1176218"/>
              <a:ext cx="1209303" cy="1209303"/>
            </a:xfrm>
            <a:prstGeom prst="rect">
              <a:avLst/>
            </a:prstGeom>
          </p:spPr>
        </p:pic>
      </p:grpSp>
      <p:sp>
        <p:nvSpPr>
          <p:cNvPr id="6" name="Slide Number Placeholder 5"/>
          <p:cNvSpPr>
            <a:spLocks noGrp="1"/>
          </p:cNvSpPr>
          <p:nvPr>
            <p:ph type="sldNum" sz="quarter" idx="12"/>
          </p:nvPr>
        </p:nvSpPr>
        <p:spPr/>
        <p:txBody>
          <a:bodyPr/>
          <a:lstStyle/>
          <a:p>
            <a:fld id="{28769FFD-C902-40D6-8C15-E83B3432D7C6}" type="slidenum">
              <a:rPr lang="en-GB" smtClean="0"/>
              <a:t>11</a:t>
            </a:fld>
            <a:endParaRPr lang="en-GB"/>
          </a:p>
        </p:txBody>
      </p:sp>
    </p:spTree>
    <p:extLst>
      <p:ext uri="{BB962C8B-B14F-4D97-AF65-F5344CB8AC3E}">
        <p14:creationId xmlns:p14="http://schemas.microsoft.com/office/powerpoint/2010/main" val="381872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300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400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8769FFD-C902-40D6-8C15-E83B3432D7C6}" type="slidenum">
              <a:rPr lang="en-GB" smtClean="0"/>
              <a:t>12</a:t>
            </a:fld>
            <a:endParaRPr lang="en-GB"/>
          </a:p>
        </p:txBody>
      </p:sp>
      <p:sp>
        <p:nvSpPr>
          <p:cNvPr id="3" name="TextBox 2"/>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But what does that mean?</a:t>
            </a:r>
          </a:p>
        </p:txBody>
      </p:sp>
      <p:pic>
        <p:nvPicPr>
          <p:cNvPr id="4" name="Picture 3"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483" y="1725782"/>
            <a:ext cx="8792810" cy="4286135"/>
          </a:xfrm>
          <a:prstGeom prst="rect">
            <a:avLst/>
          </a:prstGeom>
        </p:spPr>
      </p:pic>
    </p:spTree>
    <p:extLst>
      <p:ext uri="{BB962C8B-B14F-4D97-AF65-F5344CB8AC3E}">
        <p14:creationId xmlns:p14="http://schemas.microsoft.com/office/powerpoint/2010/main" val="1948056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8769FFD-C902-40D6-8C15-E83B3432D7C6}" type="slidenum">
              <a:rPr lang="en-GB" smtClean="0"/>
              <a:t>13</a:t>
            </a:fld>
            <a:endParaRPr lang="en-GB"/>
          </a:p>
        </p:txBody>
      </p:sp>
      <p:sp>
        <p:nvSpPr>
          <p:cNvPr id="3" name="Slide Number Placeholder 1"/>
          <p:cNvSpPr txBox="1">
            <a:spLocks/>
          </p:cNvSpPr>
          <p:nvPr/>
        </p:nvSpPr>
        <p:spPr>
          <a:xfrm>
            <a:off x="0" y="6477374"/>
            <a:ext cx="41237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8769FFD-C902-40D6-8C15-E83B3432D7C6}" type="slidenum">
              <a:rPr lang="en-GB" smtClean="0"/>
              <a:pPr/>
              <a:t>13</a:t>
            </a:fld>
            <a:endParaRPr lang="en-GB"/>
          </a:p>
        </p:txBody>
      </p:sp>
      <p:pic>
        <p:nvPicPr>
          <p:cNvPr id="4" name="Picture 3">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l="13375" t="8546" r="14315" b="2845"/>
          <a:stretch/>
        </p:blipFill>
        <p:spPr>
          <a:xfrm>
            <a:off x="1713185" y="1055836"/>
            <a:ext cx="8166539" cy="5629246"/>
          </a:xfrm>
          <a:prstGeom prst="rect">
            <a:avLst/>
          </a:prstGeom>
        </p:spPr>
      </p:pic>
      <p:sp>
        <p:nvSpPr>
          <p:cNvPr id="5" name="TextBox 4"/>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FAIR Safari – Prof Carole Goble</a:t>
            </a:r>
          </a:p>
        </p:txBody>
      </p:sp>
    </p:spTree>
    <p:extLst>
      <p:ext uri="{BB962C8B-B14F-4D97-AF65-F5344CB8AC3E}">
        <p14:creationId xmlns:p14="http://schemas.microsoft.com/office/powerpoint/2010/main" val="22096621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What are the FAIR data principles</a:t>
            </a:r>
          </a:p>
        </p:txBody>
      </p:sp>
      <p:grpSp>
        <p:nvGrpSpPr>
          <p:cNvPr id="13" name="Group 12"/>
          <p:cNvGrpSpPr/>
          <p:nvPr/>
        </p:nvGrpSpPr>
        <p:grpSpPr>
          <a:xfrm>
            <a:off x="481148" y="1151648"/>
            <a:ext cx="11599091" cy="5632311"/>
            <a:chOff x="481148" y="1151648"/>
            <a:chExt cx="11599091" cy="5632311"/>
          </a:xfrm>
        </p:grpSpPr>
        <p:pic>
          <p:nvPicPr>
            <p:cNvPr id="12" name="Picture 11" descr="Screen Clippi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48" y="1151648"/>
              <a:ext cx="4198984" cy="5570703"/>
            </a:xfrm>
            <a:prstGeom prst="rect">
              <a:avLst/>
            </a:prstGeom>
          </p:spPr>
        </p:pic>
        <p:sp>
          <p:nvSpPr>
            <p:cNvPr id="21" name="TextBox 20"/>
            <p:cNvSpPr txBox="1"/>
            <p:nvPr/>
          </p:nvSpPr>
          <p:spPr>
            <a:xfrm>
              <a:off x="5148818" y="1151648"/>
              <a:ext cx="6931421"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Courier New" panose="02070309020205020404" pitchFamily="49" charset="0"/>
                  <a:cs typeface="Courier New" panose="02070309020205020404" pitchFamily="49" charset="0"/>
                </a:rPr>
                <a:t>A minimal </a:t>
              </a:r>
              <a:r>
                <a:rPr lang="en-US" sz="2400" dirty="0">
                  <a:latin typeface="Courier New" panose="02070309020205020404" pitchFamily="49" charset="0"/>
                  <a:cs typeface="Courier New" panose="02070309020205020404" pitchFamily="49" charset="0"/>
                </a:rPr>
                <a:t>set of community agreed guiding principles </a:t>
              </a:r>
              <a:r>
                <a:rPr lang="en-US" sz="2400" dirty="0" smtClean="0">
                  <a:latin typeface="Courier New" panose="02070309020205020404" pitchFamily="49" charset="0"/>
                  <a:cs typeface="Courier New" panose="02070309020205020404" pitchFamily="49" charset="0"/>
                </a:rPr>
                <a:t>and practices </a:t>
              </a:r>
              <a:r>
                <a:rPr lang="en-US" sz="2400" dirty="0">
                  <a:latin typeface="Courier New" panose="02070309020205020404" pitchFamily="49" charset="0"/>
                  <a:cs typeface="Courier New" panose="02070309020205020404" pitchFamily="49" charset="0"/>
                </a:rPr>
                <a:t>to ensure that research data is</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	- </a:t>
              </a:r>
              <a:r>
                <a:rPr lang="en-US" sz="2400" b="1" dirty="0" smtClean="0">
                  <a:solidFill>
                    <a:srgbClr val="FF0000"/>
                  </a:solidFill>
                  <a:latin typeface="Courier New" panose="02070309020205020404" pitchFamily="49" charset="0"/>
                  <a:cs typeface="Courier New" panose="02070309020205020404" pitchFamily="49" charset="0"/>
                </a:rPr>
                <a:t>F</a:t>
              </a:r>
              <a:r>
                <a:rPr lang="en-US" sz="2400" dirty="0" smtClean="0">
                  <a:latin typeface="Courier New" panose="02070309020205020404" pitchFamily="49" charset="0"/>
                  <a:cs typeface="Courier New" panose="02070309020205020404" pitchFamily="49" charset="0"/>
                </a:rPr>
                <a:t>indable</a:t>
              </a:r>
              <a:endParaRPr lang="en-US" sz="2400" dirty="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	- </a:t>
              </a:r>
              <a:r>
                <a:rPr lang="en-US" sz="2400" b="1" dirty="0" smtClean="0">
                  <a:solidFill>
                    <a:srgbClr val="FF0000"/>
                  </a:solidFill>
                  <a:latin typeface="Courier New" panose="02070309020205020404" pitchFamily="49" charset="0"/>
                  <a:cs typeface="Courier New" panose="02070309020205020404" pitchFamily="49" charset="0"/>
                </a:rPr>
                <a:t>A</a:t>
              </a:r>
              <a:r>
                <a:rPr lang="en-US" sz="2400" dirty="0" smtClean="0">
                  <a:latin typeface="Courier New" panose="02070309020205020404" pitchFamily="49" charset="0"/>
                  <a:cs typeface="Courier New" panose="02070309020205020404" pitchFamily="49" charset="0"/>
                </a:rPr>
                <a:t>ccessible</a:t>
              </a:r>
              <a:endParaRPr lang="en-US" sz="2400" dirty="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	- </a:t>
              </a:r>
              <a:r>
                <a:rPr lang="en-US" sz="2400" b="1" dirty="0" smtClean="0">
                  <a:solidFill>
                    <a:srgbClr val="FF0000"/>
                  </a:solidFill>
                  <a:latin typeface="Courier New" panose="02070309020205020404" pitchFamily="49" charset="0"/>
                  <a:cs typeface="Courier New" panose="02070309020205020404" pitchFamily="49" charset="0"/>
                </a:rPr>
                <a:t>I</a:t>
              </a:r>
              <a:r>
                <a:rPr lang="en-US" sz="2400" dirty="0" smtClean="0">
                  <a:latin typeface="Courier New" panose="02070309020205020404" pitchFamily="49" charset="0"/>
                  <a:cs typeface="Courier New" panose="02070309020205020404" pitchFamily="49" charset="0"/>
                </a:rPr>
                <a:t>nteroperable</a:t>
              </a:r>
              <a:endParaRPr lang="en-US" sz="2400" dirty="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	- </a:t>
              </a:r>
              <a:r>
                <a:rPr lang="en-US" sz="2400" b="1" dirty="0" smtClean="0">
                  <a:solidFill>
                    <a:srgbClr val="FF0000"/>
                  </a:solidFill>
                  <a:latin typeface="Courier New" panose="02070309020205020404" pitchFamily="49" charset="0"/>
                  <a:cs typeface="Courier New" panose="02070309020205020404" pitchFamily="49" charset="0"/>
                </a:rPr>
                <a:t>R</a:t>
              </a:r>
              <a:r>
                <a:rPr lang="en-US" sz="2400" dirty="0" smtClean="0">
                  <a:latin typeface="Courier New" panose="02070309020205020404" pitchFamily="49" charset="0"/>
                  <a:cs typeface="Courier New" panose="02070309020205020404" pitchFamily="49" charset="0"/>
                </a:rPr>
                <a:t>eusable</a:t>
              </a:r>
            </a:p>
            <a:p>
              <a:endParaRPr lang="en-US" sz="2400" dirty="0" smtClean="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Initially developed by Dutch Tech Centre for the Life </a:t>
              </a:r>
              <a:r>
                <a:rPr lang="en-US" sz="2400" dirty="0" smtClean="0">
                  <a:latin typeface="Courier New" panose="02070309020205020404" pitchFamily="49" charset="0"/>
                  <a:cs typeface="Courier New" panose="02070309020205020404" pitchFamily="49" charset="0"/>
                </a:rPr>
                <a:t>Sciences</a:t>
              </a:r>
            </a:p>
            <a:p>
              <a:endParaRPr lang="en-GB" sz="2400" dirty="0" smtClean="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Reviewed and refined through </a:t>
              </a:r>
              <a:r>
                <a:rPr lang="en-US" sz="2400" dirty="0" smtClean="0">
                  <a:latin typeface="Courier New" panose="02070309020205020404" pitchFamily="49" charset="0"/>
                  <a:cs typeface="Courier New" panose="02070309020205020404" pitchFamily="49" charset="0"/>
                </a:rPr>
                <a:t>multi-stakeholder practitioner groups</a:t>
              </a:r>
              <a:r>
                <a:rPr lang="en-US" sz="2400" dirty="0">
                  <a:latin typeface="Courier New" panose="02070309020205020404" pitchFamily="49" charset="0"/>
                  <a:cs typeface="Courier New" panose="02070309020205020404" pitchFamily="49" charset="0"/>
                </a:rPr>
                <a:t>, including Force11 and the Research Data Alliance</a:t>
              </a:r>
              <a:endParaRPr lang="en-GB" sz="2400" dirty="0">
                <a:latin typeface="Courier New" panose="02070309020205020404" pitchFamily="49" charset="0"/>
                <a:cs typeface="Courier New" panose="02070309020205020404" pitchFamily="49" charset="0"/>
              </a:endParaRPr>
            </a:p>
          </p:txBody>
        </p:sp>
      </p:grpSp>
      <p:sp>
        <p:nvSpPr>
          <p:cNvPr id="3" name="Slide Number Placeholder 2"/>
          <p:cNvSpPr>
            <a:spLocks noGrp="1"/>
          </p:cNvSpPr>
          <p:nvPr>
            <p:ph type="sldNum" sz="quarter" idx="12"/>
          </p:nvPr>
        </p:nvSpPr>
        <p:spPr/>
        <p:txBody>
          <a:bodyPr/>
          <a:lstStyle/>
          <a:p>
            <a:fld id="{28769FFD-C902-40D6-8C15-E83B3432D7C6}" type="slidenum">
              <a:rPr lang="en-GB" smtClean="0"/>
              <a:t>14</a:t>
            </a:fld>
            <a:endParaRPr lang="en-GB"/>
          </a:p>
        </p:txBody>
      </p:sp>
    </p:spTree>
    <p:extLst>
      <p:ext uri="{BB962C8B-B14F-4D97-AF65-F5344CB8AC3E}">
        <p14:creationId xmlns:p14="http://schemas.microsoft.com/office/powerpoint/2010/main" val="130257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536" y="1321058"/>
            <a:ext cx="619200" cy="562600"/>
          </a:xfrm>
          <a:prstGeom prst="rect">
            <a:avLst/>
          </a:prstGeom>
        </p:spPr>
      </p:pic>
      <p:pic>
        <p:nvPicPr>
          <p:cNvPr id="3" name="Picture 2"/>
          <p:cNvPicPr>
            <a:picLocks noChangeAspect="1"/>
          </p:cNvPicPr>
          <p:nvPr/>
        </p:nvPicPr>
        <p:blipFill>
          <a:blip r:embed="rId3"/>
          <a:stretch>
            <a:fillRect/>
          </a:stretch>
        </p:blipFill>
        <p:spPr>
          <a:xfrm>
            <a:off x="344431" y="2473685"/>
            <a:ext cx="593400" cy="504400"/>
          </a:xfrm>
          <a:prstGeom prst="rect">
            <a:avLst/>
          </a:prstGeom>
        </p:spPr>
      </p:pic>
      <p:pic>
        <p:nvPicPr>
          <p:cNvPr id="4" name="Picture 3"/>
          <p:cNvPicPr>
            <a:picLocks noChangeAspect="1"/>
          </p:cNvPicPr>
          <p:nvPr/>
        </p:nvPicPr>
        <p:blipFill>
          <a:blip r:embed="rId4"/>
          <a:stretch>
            <a:fillRect/>
          </a:stretch>
        </p:blipFill>
        <p:spPr>
          <a:xfrm>
            <a:off x="336310" y="3935936"/>
            <a:ext cx="567600" cy="536733"/>
          </a:xfrm>
          <a:prstGeom prst="rect">
            <a:avLst/>
          </a:prstGeom>
        </p:spPr>
      </p:pic>
      <p:pic>
        <p:nvPicPr>
          <p:cNvPr id="5" name="Picture 4"/>
          <p:cNvPicPr>
            <a:picLocks noChangeAspect="1"/>
          </p:cNvPicPr>
          <p:nvPr/>
        </p:nvPicPr>
        <p:blipFill>
          <a:blip r:embed="rId5"/>
          <a:stretch>
            <a:fillRect/>
          </a:stretch>
        </p:blipFill>
        <p:spPr>
          <a:xfrm>
            <a:off x="370231" y="4785288"/>
            <a:ext cx="541800" cy="491467"/>
          </a:xfrm>
          <a:prstGeom prst="rect">
            <a:avLst/>
          </a:prstGeom>
        </p:spPr>
      </p:pic>
      <p:sp>
        <p:nvSpPr>
          <p:cNvPr id="6" name="TextBox 5"/>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What are the FAIR data principles</a:t>
            </a:r>
          </a:p>
        </p:txBody>
      </p:sp>
      <p:sp>
        <p:nvSpPr>
          <p:cNvPr id="7" name="TextBox 6"/>
          <p:cNvSpPr txBox="1"/>
          <p:nvPr/>
        </p:nvSpPr>
        <p:spPr>
          <a:xfrm>
            <a:off x="1249479" y="1413494"/>
            <a:ext cx="10417003" cy="5262979"/>
          </a:xfrm>
          <a:prstGeom prst="rect">
            <a:avLst/>
          </a:prstGeom>
          <a:noFill/>
        </p:spPr>
        <p:txBody>
          <a:bodyPr wrap="square" rtlCol="0">
            <a:spAutoFit/>
          </a:bodyPr>
          <a:lstStyle/>
          <a:p>
            <a:r>
              <a:rPr lang="en-US" sz="2400" b="1" dirty="0" smtClean="0">
                <a:latin typeface="Courier New" panose="02070309020205020404" pitchFamily="49" charset="0"/>
                <a:cs typeface="Courier New" panose="02070309020205020404" pitchFamily="49" charset="0"/>
              </a:rPr>
              <a:t>F</a:t>
            </a:r>
            <a:r>
              <a:rPr lang="en-US" sz="2400" dirty="0" smtClean="0">
                <a:latin typeface="Courier New" panose="02070309020205020404" pitchFamily="49" charset="0"/>
                <a:cs typeface="Courier New" panose="02070309020205020404" pitchFamily="49" charset="0"/>
              </a:rPr>
              <a:t>indable - Assign persistent IDs</a:t>
            </a:r>
          </a:p>
          <a:p>
            <a:r>
              <a:rPr lang="en-US" sz="2400" dirty="0" smtClean="0">
                <a:latin typeface="Courier New" panose="02070309020205020404" pitchFamily="49" charset="0"/>
                <a:cs typeface="Courier New" panose="02070309020205020404" pitchFamily="49" charset="0"/>
              </a:rPr>
              <a:t>    	    - Machine readable descriptions to support    			 structured searches</a:t>
            </a:r>
          </a:p>
          <a:p>
            <a:endParaRPr lang="en-US" sz="2400" dirty="0">
              <a:latin typeface="Courier New" panose="02070309020205020404" pitchFamily="49" charset="0"/>
              <a:cs typeface="Courier New" panose="02070309020205020404" pitchFamily="49" charset="0"/>
            </a:endParaRPr>
          </a:p>
          <a:p>
            <a:r>
              <a:rPr lang="en-US" sz="2400" b="1" dirty="0" smtClean="0">
                <a:latin typeface="Courier New" panose="02070309020205020404" pitchFamily="49" charset="0"/>
                <a:cs typeface="Courier New" panose="02070309020205020404" pitchFamily="49" charset="0"/>
              </a:rPr>
              <a:t>A</a:t>
            </a:r>
            <a:r>
              <a:rPr lang="en-US" sz="2400" dirty="0" smtClean="0">
                <a:latin typeface="Courier New" panose="02070309020205020404" pitchFamily="49" charset="0"/>
                <a:cs typeface="Courier New" panose="02070309020205020404" pitchFamily="49" charset="0"/>
              </a:rPr>
              <a:t>ccessible - Retrievable using a standard protocol</a:t>
            </a:r>
          </a:p>
          <a:p>
            <a:r>
              <a:rPr lang="en-US" sz="2400" dirty="0" smtClean="0">
                <a:latin typeface="Courier New" panose="02070309020205020404" pitchFamily="49" charset="0"/>
                <a:cs typeface="Courier New" panose="02070309020205020404" pitchFamily="49" charset="0"/>
              </a:rPr>
              <a:t>		 - Metadata available, even if data aren’t</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 Authentication and authorization procedure</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a:t>
            </a:r>
          </a:p>
          <a:p>
            <a:r>
              <a:rPr lang="en-US" sz="2400" b="1" dirty="0" smtClean="0">
                <a:latin typeface="Courier New" panose="02070309020205020404" pitchFamily="49" charset="0"/>
                <a:cs typeface="Courier New" panose="02070309020205020404" pitchFamily="49" charset="0"/>
              </a:rPr>
              <a:t>I</a:t>
            </a:r>
            <a:r>
              <a:rPr lang="en-US" sz="2400" dirty="0" smtClean="0">
                <a:latin typeface="Courier New" panose="02070309020205020404" pitchFamily="49" charset="0"/>
                <a:cs typeface="Courier New" panose="02070309020205020404" pitchFamily="49" charset="0"/>
              </a:rPr>
              <a:t>nteroperable - Uses standard (FAIR) vocabularies</a:t>
            </a:r>
          </a:p>
          <a:p>
            <a:r>
              <a:rPr lang="en-US" sz="2400" dirty="0" smtClean="0">
                <a:latin typeface="Courier New" panose="02070309020205020404" pitchFamily="49" charset="0"/>
                <a:cs typeface="Courier New" panose="02070309020205020404" pitchFamily="49" charset="0"/>
              </a:rPr>
              <a:t>		    - Linked to other resources </a:t>
            </a:r>
          </a:p>
          <a:p>
            <a:r>
              <a:rPr lang="en-US" sz="2400" b="1" dirty="0">
                <a:latin typeface="Courier New" panose="02070309020205020404" pitchFamily="49" charset="0"/>
                <a:cs typeface="Courier New" panose="02070309020205020404" pitchFamily="49" charset="0"/>
              </a:rPr>
              <a:t>	</a:t>
            </a:r>
            <a:r>
              <a:rPr lang="en-US" sz="2400" b="1" dirty="0" smtClean="0">
                <a:latin typeface="Courier New" panose="02070309020205020404" pitchFamily="49" charset="0"/>
                <a:cs typeface="Courier New" panose="02070309020205020404" pitchFamily="49" charset="0"/>
              </a:rPr>
              <a:t>	     </a:t>
            </a:r>
            <a:endParaRPr lang="en-US" sz="2400" b="1" dirty="0">
              <a:latin typeface="Courier New" panose="02070309020205020404" pitchFamily="49" charset="0"/>
              <a:cs typeface="Courier New" panose="02070309020205020404" pitchFamily="49" charset="0"/>
            </a:endParaRPr>
          </a:p>
          <a:p>
            <a:r>
              <a:rPr lang="en-US" sz="2400" b="1" dirty="0" smtClean="0">
                <a:latin typeface="Courier New" panose="02070309020205020404" pitchFamily="49" charset="0"/>
                <a:cs typeface="Courier New" panose="02070309020205020404" pitchFamily="49" charset="0"/>
              </a:rPr>
              <a:t>R</a:t>
            </a:r>
            <a:r>
              <a:rPr lang="en-US" sz="2400" dirty="0" smtClean="0">
                <a:latin typeface="Courier New" panose="02070309020205020404" pitchFamily="49" charset="0"/>
                <a:cs typeface="Courier New" panose="02070309020205020404" pitchFamily="49" charset="0"/>
              </a:rPr>
              <a:t>eusable - Clear licenses</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	    - Provenance </a:t>
            </a:r>
          </a:p>
          <a:p>
            <a:r>
              <a:rPr lang="en-US" sz="2400" dirty="0">
                <a:latin typeface="Courier New" panose="02070309020205020404" pitchFamily="49" charset="0"/>
                <a:cs typeface="Courier New" panose="02070309020205020404" pitchFamily="49" charset="0"/>
              </a:rPr>
              <a:t>	    - </a:t>
            </a:r>
            <a:r>
              <a:rPr lang="en-US" sz="2400" dirty="0" smtClean="0">
                <a:latin typeface="Courier New" panose="02070309020205020404" pitchFamily="49" charset="0"/>
                <a:cs typeface="Courier New" panose="02070309020205020404" pitchFamily="49" charset="0"/>
              </a:rPr>
              <a:t>Meets </a:t>
            </a:r>
            <a:r>
              <a:rPr lang="en-US" sz="2400" dirty="0">
                <a:latin typeface="Courier New" panose="02070309020205020404" pitchFamily="49" charset="0"/>
                <a:cs typeface="Courier New" panose="02070309020205020404" pitchFamily="49" charset="0"/>
              </a:rPr>
              <a:t>domain-relevant community standards</a:t>
            </a:r>
            <a:endParaRPr lang="en-GB" sz="2400" dirty="0">
              <a:latin typeface="Courier New" panose="02070309020205020404" pitchFamily="49" charset="0"/>
              <a:cs typeface="Courier New" panose="02070309020205020404" pitchFamily="49" charset="0"/>
            </a:endParaRPr>
          </a:p>
        </p:txBody>
      </p:sp>
      <p:sp>
        <p:nvSpPr>
          <p:cNvPr id="8" name="Slide Number Placeholder 7"/>
          <p:cNvSpPr>
            <a:spLocks noGrp="1"/>
          </p:cNvSpPr>
          <p:nvPr>
            <p:ph type="sldNum" sz="quarter" idx="12"/>
          </p:nvPr>
        </p:nvSpPr>
        <p:spPr/>
        <p:txBody>
          <a:bodyPr/>
          <a:lstStyle/>
          <a:p>
            <a:fld id="{28769FFD-C902-40D6-8C15-E83B3432D7C6}" type="slidenum">
              <a:rPr lang="en-GB" smtClean="0"/>
              <a:t>15</a:t>
            </a:fld>
            <a:endParaRPr lang="en-GB"/>
          </a:p>
        </p:txBody>
      </p:sp>
    </p:spTree>
    <p:extLst>
      <p:ext uri="{BB962C8B-B14F-4D97-AF65-F5344CB8AC3E}">
        <p14:creationId xmlns:p14="http://schemas.microsoft.com/office/powerpoint/2010/main" val="21752491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8769FFD-C902-40D6-8C15-E83B3432D7C6}" type="slidenum">
              <a:rPr lang="en-GB" smtClean="0"/>
              <a:t>16</a:t>
            </a:fld>
            <a:endParaRPr lang="en-GB"/>
          </a:p>
        </p:txBody>
      </p:sp>
      <p:sp>
        <p:nvSpPr>
          <p:cNvPr id="3" name="TextBox 2"/>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A path towards FAIR</a:t>
            </a:r>
          </a:p>
        </p:txBody>
      </p:sp>
      <p:pic>
        <p:nvPicPr>
          <p:cNvPr id="4" name="Picture 3"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408" y="1298206"/>
            <a:ext cx="8245555" cy="4976291"/>
          </a:xfrm>
          <a:prstGeom prst="rect">
            <a:avLst/>
          </a:prstGeom>
        </p:spPr>
      </p:pic>
      <p:sp>
        <p:nvSpPr>
          <p:cNvPr id="5" name="Rectangle 4"/>
          <p:cNvSpPr/>
          <p:nvPr/>
        </p:nvSpPr>
        <p:spPr>
          <a:xfrm>
            <a:off x="9155538" y="6429956"/>
            <a:ext cx="2996333" cy="369332"/>
          </a:xfrm>
          <a:prstGeom prst="rect">
            <a:avLst/>
          </a:prstGeom>
        </p:spPr>
        <p:txBody>
          <a:bodyPr wrap="none">
            <a:spAutoFit/>
          </a:bodyPr>
          <a:lstStyle/>
          <a:p>
            <a:r>
              <a:rPr lang="en-GB" dirty="0" smtClean="0">
                <a:latin typeface="Courier New" panose="02070309020205020404" pitchFamily="49" charset="0"/>
                <a:cs typeface="Courier New" panose="02070309020205020404" pitchFamily="49" charset="0"/>
              </a:rPr>
              <a:t>Image: 5 </a:t>
            </a:r>
            <a:r>
              <a:rPr lang="en-GB" dirty="0">
                <a:latin typeface="Courier New" panose="02070309020205020404" pitchFamily="49" charset="0"/>
                <a:cs typeface="Courier New" panose="02070309020205020404" pitchFamily="49" charset="0"/>
              </a:rPr>
              <a:t>★ OPEN DATA</a:t>
            </a:r>
          </a:p>
        </p:txBody>
      </p:sp>
      <p:cxnSp>
        <p:nvCxnSpPr>
          <p:cNvPr id="6" name="Straight Arrow Connector 5"/>
          <p:cNvCxnSpPr/>
          <p:nvPr/>
        </p:nvCxnSpPr>
        <p:spPr>
          <a:xfrm>
            <a:off x="3111062" y="4561493"/>
            <a:ext cx="575346" cy="10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1149" y="4248837"/>
            <a:ext cx="2543504" cy="646331"/>
          </a:xfrm>
          <a:prstGeom prst="rect">
            <a:avLst/>
          </a:prstGeom>
          <a:noFill/>
        </p:spPr>
        <p:txBody>
          <a:bodyPr wrap="square" rtlCol="0">
            <a:spAutoFit/>
          </a:bodyPr>
          <a:lstStyle/>
          <a:p>
            <a:r>
              <a:rPr lang="en-GB" dirty="0" smtClean="0">
                <a:latin typeface="Courier New" panose="02070309020205020404" pitchFamily="49" charset="0"/>
                <a:cs typeface="Courier New" panose="02070309020205020404" pitchFamily="49" charset="0"/>
              </a:rPr>
              <a:t>Make it available in any format</a:t>
            </a:r>
            <a:endParaRPr lang="en-GB" dirty="0">
              <a:latin typeface="Courier New" panose="02070309020205020404" pitchFamily="49" charset="0"/>
              <a:cs typeface="Courier New" panose="02070309020205020404" pitchFamily="49" charset="0"/>
            </a:endParaRPr>
          </a:p>
        </p:txBody>
      </p:sp>
      <p:cxnSp>
        <p:nvCxnSpPr>
          <p:cNvPr id="8" name="Straight Arrow Connector 7"/>
          <p:cNvCxnSpPr/>
          <p:nvPr/>
        </p:nvCxnSpPr>
        <p:spPr>
          <a:xfrm flipV="1">
            <a:off x="4335052" y="3850203"/>
            <a:ext cx="1048777" cy="52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408385" y="3527037"/>
            <a:ext cx="2926667" cy="646331"/>
          </a:xfrm>
          <a:prstGeom prst="rect">
            <a:avLst/>
          </a:prstGeom>
          <a:noFill/>
        </p:spPr>
        <p:txBody>
          <a:bodyPr wrap="square" rtlCol="0">
            <a:spAutoFit/>
          </a:bodyPr>
          <a:lstStyle/>
          <a:p>
            <a:r>
              <a:rPr lang="en-GB" dirty="0" smtClean="0">
                <a:latin typeface="Courier New" panose="02070309020205020404" pitchFamily="49" charset="0"/>
                <a:cs typeface="Courier New" panose="02070309020205020404" pitchFamily="49" charset="0"/>
              </a:rPr>
              <a:t>Make it available in a structured format</a:t>
            </a:r>
            <a:endParaRPr lang="en-GB" dirty="0">
              <a:latin typeface="Courier New" panose="02070309020205020404" pitchFamily="49" charset="0"/>
              <a:cs typeface="Courier New" panose="02070309020205020404" pitchFamily="49" charset="0"/>
            </a:endParaRPr>
          </a:p>
        </p:txBody>
      </p:sp>
      <p:sp>
        <p:nvSpPr>
          <p:cNvPr id="10" name="Rectangle 9"/>
          <p:cNvSpPr/>
          <p:nvPr/>
        </p:nvSpPr>
        <p:spPr>
          <a:xfrm>
            <a:off x="178675" y="2763195"/>
            <a:ext cx="5801245" cy="646331"/>
          </a:xfrm>
          <a:prstGeom prst="rect">
            <a:avLst/>
          </a:prstGeom>
        </p:spPr>
        <p:txBody>
          <a:bodyPr wrap="square">
            <a:spAutoFit/>
          </a:bodyPr>
          <a:lstStyle/>
          <a:p>
            <a:r>
              <a:rPr lang="en-US" dirty="0" smtClean="0">
                <a:latin typeface="Courier New" panose="02070309020205020404" pitchFamily="49" charset="0"/>
                <a:cs typeface="Courier New" panose="02070309020205020404" pitchFamily="49" charset="0"/>
              </a:rPr>
              <a:t>Make </a:t>
            </a:r>
            <a:r>
              <a:rPr lang="en-US" dirty="0">
                <a:latin typeface="Courier New" panose="02070309020205020404" pitchFamily="49" charset="0"/>
                <a:cs typeface="Courier New" panose="02070309020205020404" pitchFamily="49" charset="0"/>
              </a:rPr>
              <a:t>it available in a non-proprietary open format (e.g., </a:t>
            </a:r>
            <a:r>
              <a:rPr lang="en-US" dirty="0" smtClean="0">
                <a:latin typeface="Courier New" panose="02070309020205020404" pitchFamily="49" charset="0"/>
                <a:cs typeface="Courier New" panose="02070309020205020404" pitchFamily="49" charset="0"/>
              </a:rPr>
              <a:t>CSV </a:t>
            </a:r>
            <a:r>
              <a:rPr lang="en-GB" dirty="0" smtClean="0">
                <a:latin typeface="Courier New" panose="02070309020205020404" pitchFamily="49" charset="0"/>
                <a:cs typeface="Courier New" panose="02070309020205020404" pitchFamily="49" charset="0"/>
              </a:rPr>
              <a:t>instead </a:t>
            </a:r>
            <a:r>
              <a:rPr lang="en-GB" dirty="0">
                <a:latin typeface="Courier New" panose="02070309020205020404" pitchFamily="49" charset="0"/>
                <a:cs typeface="Courier New" panose="02070309020205020404" pitchFamily="49" charset="0"/>
              </a:rPr>
              <a:t>of </a:t>
            </a:r>
            <a:r>
              <a:rPr lang="en-GB" dirty="0" smtClean="0">
                <a:latin typeface="Courier New" panose="02070309020205020404" pitchFamily="49" charset="0"/>
                <a:cs typeface="Courier New" panose="02070309020205020404" pitchFamily="49" charset="0"/>
              </a:rPr>
              <a:t>Excel)</a:t>
            </a:r>
            <a:endParaRPr lang="en-GB" dirty="0">
              <a:latin typeface="Courier New" panose="02070309020205020404" pitchFamily="49" charset="0"/>
              <a:cs typeface="Courier New" panose="02070309020205020404" pitchFamily="49" charset="0"/>
            </a:endParaRPr>
          </a:p>
        </p:txBody>
      </p:sp>
      <p:cxnSp>
        <p:nvCxnSpPr>
          <p:cNvPr id="11" name="Straight Arrow Connector 10"/>
          <p:cNvCxnSpPr/>
          <p:nvPr/>
        </p:nvCxnSpPr>
        <p:spPr>
          <a:xfrm flipV="1">
            <a:off x="5979921" y="3088203"/>
            <a:ext cx="1048777" cy="52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33298" y="2026578"/>
            <a:ext cx="5276190" cy="646331"/>
          </a:xfrm>
          <a:prstGeom prst="rect">
            <a:avLst/>
          </a:prstGeom>
        </p:spPr>
        <p:txBody>
          <a:bodyPr wrap="square">
            <a:spAutoFit/>
          </a:bodyPr>
          <a:lstStyle/>
          <a:p>
            <a:r>
              <a:rPr lang="en-GB" dirty="0" smtClean="0">
                <a:latin typeface="Courier New" panose="02070309020205020404" pitchFamily="49" charset="0"/>
                <a:cs typeface="Courier New" panose="02070309020205020404" pitchFamily="49" charset="0"/>
              </a:rPr>
              <a:t>Use Uniform </a:t>
            </a:r>
            <a:r>
              <a:rPr lang="en-GB" dirty="0">
                <a:latin typeface="Courier New" panose="02070309020205020404" pitchFamily="49" charset="0"/>
                <a:cs typeface="Courier New" panose="02070309020205020404" pitchFamily="49" charset="0"/>
              </a:rPr>
              <a:t>Resource </a:t>
            </a:r>
            <a:r>
              <a:rPr lang="en-GB" dirty="0" smtClean="0">
                <a:latin typeface="Courier New" panose="02070309020205020404" pitchFamily="49" charset="0"/>
                <a:cs typeface="Courier New" panose="02070309020205020404" pitchFamily="49" charset="0"/>
              </a:rPr>
              <a:t>Identifiers (URI) that will point at to your work </a:t>
            </a:r>
            <a:endParaRPr lang="en-GB" dirty="0">
              <a:latin typeface="Courier New" panose="02070309020205020404" pitchFamily="49" charset="0"/>
              <a:cs typeface="Courier New" panose="02070309020205020404" pitchFamily="49" charset="0"/>
            </a:endParaRPr>
          </a:p>
        </p:txBody>
      </p:sp>
      <p:cxnSp>
        <p:nvCxnSpPr>
          <p:cNvPr id="13" name="Straight Arrow Connector 12"/>
          <p:cNvCxnSpPr/>
          <p:nvPr/>
        </p:nvCxnSpPr>
        <p:spPr>
          <a:xfrm flipV="1">
            <a:off x="7677342" y="2351586"/>
            <a:ext cx="1048777" cy="52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578771" y="1443275"/>
            <a:ext cx="5680842" cy="369332"/>
          </a:xfrm>
          <a:prstGeom prst="rect">
            <a:avLst/>
          </a:prstGeom>
        </p:spPr>
        <p:txBody>
          <a:bodyPr wrap="square">
            <a:spAutoFit/>
          </a:bodyPr>
          <a:lstStyle/>
          <a:p>
            <a:r>
              <a:rPr lang="en-GB" dirty="0" smtClean="0">
                <a:latin typeface="Courier New" panose="02070309020205020404" pitchFamily="49" charset="0"/>
                <a:cs typeface="Courier New" panose="02070309020205020404" pitchFamily="49" charset="0"/>
              </a:rPr>
              <a:t>Interlink your data to other information</a:t>
            </a:r>
            <a:endParaRPr lang="en-GB" dirty="0">
              <a:latin typeface="Courier New" panose="02070309020205020404" pitchFamily="49" charset="0"/>
              <a:cs typeface="Courier New" panose="02070309020205020404" pitchFamily="49" charset="0"/>
            </a:endParaRPr>
          </a:p>
        </p:txBody>
      </p:sp>
      <p:cxnSp>
        <p:nvCxnSpPr>
          <p:cNvPr id="15" name="Straight Arrow Connector 14"/>
          <p:cNvCxnSpPr/>
          <p:nvPr/>
        </p:nvCxnSpPr>
        <p:spPr>
          <a:xfrm flipV="1">
            <a:off x="9316955" y="1633392"/>
            <a:ext cx="1048777" cy="52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1700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Advanced FAIRification – linked vocabularies</a:t>
            </a:r>
          </a:p>
        </p:txBody>
      </p:sp>
      <p:pic>
        <p:nvPicPr>
          <p:cNvPr id="3" name="Picture 2" descr="Screen Clipping">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1583" r="40949"/>
          <a:stretch/>
        </p:blipFill>
        <p:spPr>
          <a:xfrm>
            <a:off x="94592" y="1049252"/>
            <a:ext cx="5013436" cy="2142148"/>
          </a:xfrm>
          <a:prstGeom prst="rect">
            <a:avLst/>
          </a:prstGeom>
        </p:spPr>
      </p:pic>
      <p:pic>
        <p:nvPicPr>
          <p:cNvPr id="4" name="Picture 3" descr="Screen Clipping">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902" y="1132778"/>
            <a:ext cx="5686097" cy="5725222"/>
          </a:xfrm>
          <a:prstGeom prst="rect">
            <a:avLst/>
          </a:prstGeom>
        </p:spPr>
      </p:pic>
      <p:grpSp>
        <p:nvGrpSpPr>
          <p:cNvPr id="13" name="Group 12"/>
          <p:cNvGrpSpPr/>
          <p:nvPr/>
        </p:nvGrpSpPr>
        <p:grpSpPr>
          <a:xfrm>
            <a:off x="94592" y="3201126"/>
            <a:ext cx="9764110" cy="3290041"/>
            <a:chOff x="94592" y="3201126"/>
            <a:chExt cx="9764110" cy="3290041"/>
          </a:xfrm>
        </p:grpSpPr>
        <p:pic>
          <p:nvPicPr>
            <p:cNvPr id="5" name="Picture 4" descr="Screen Clipping">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92" y="3413373"/>
              <a:ext cx="5013436" cy="3064001"/>
            </a:xfrm>
            <a:prstGeom prst="rect">
              <a:avLst/>
            </a:prstGeom>
            <a:ln w="38100">
              <a:solidFill>
                <a:srgbClr val="FF0000"/>
              </a:solidFill>
            </a:ln>
          </p:spPr>
        </p:pic>
        <p:sp>
          <p:nvSpPr>
            <p:cNvPr id="6" name="Oval 5"/>
            <p:cNvSpPr/>
            <p:nvPr/>
          </p:nvSpPr>
          <p:spPr>
            <a:xfrm>
              <a:off x="8219089" y="3201126"/>
              <a:ext cx="1639613" cy="16185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a:stCxn id="6" idx="0"/>
            </p:cNvCxnSpPr>
            <p:nvPr/>
          </p:nvCxnSpPr>
          <p:spPr>
            <a:xfrm flipH="1">
              <a:off x="5126356" y="3201126"/>
              <a:ext cx="3912540" cy="1925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126356" y="4819720"/>
              <a:ext cx="3966844" cy="16714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28769FFD-C902-40D6-8C15-E83B3432D7C6}" type="slidenum">
              <a:rPr lang="en-GB" smtClean="0"/>
              <a:t>17</a:t>
            </a:fld>
            <a:endParaRPr lang="en-GB"/>
          </a:p>
        </p:txBody>
      </p:sp>
    </p:spTree>
    <p:extLst>
      <p:ext uri="{BB962C8B-B14F-4D97-AF65-F5344CB8AC3E}">
        <p14:creationId xmlns:p14="http://schemas.microsoft.com/office/powerpoint/2010/main" val="322138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8769FFD-C902-40D6-8C15-E83B3432D7C6}" type="slidenum">
              <a:rPr lang="en-GB" smtClean="0"/>
              <a:t>18</a:t>
            </a:fld>
            <a:endParaRPr lang="en-GB"/>
          </a:p>
        </p:txBody>
      </p:sp>
      <p:pic>
        <p:nvPicPr>
          <p:cNvPr id="3" name="Picture 2" descr="Screen Clipping">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r="57388"/>
          <a:stretch/>
        </p:blipFill>
        <p:spPr>
          <a:xfrm>
            <a:off x="2480441" y="152689"/>
            <a:ext cx="8082455" cy="6705311"/>
          </a:xfrm>
          <a:prstGeom prst="rect">
            <a:avLst/>
          </a:prstGeom>
        </p:spPr>
      </p:pic>
    </p:spTree>
    <p:extLst>
      <p:ext uri="{BB962C8B-B14F-4D97-AF65-F5344CB8AC3E}">
        <p14:creationId xmlns:p14="http://schemas.microsoft.com/office/powerpoint/2010/main" val="32484520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Incorporating FAIR into your routine workflow</a:t>
            </a:r>
          </a:p>
        </p:txBody>
      </p:sp>
      <p:pic>
        <p:nvPicPr>
          <p:cNvPr id="10" name="Picture 9"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016" y="945517"/>
            <a:ext cx="5814564" cy="6005080"/>
          </a:xfrm>
          <a:prstGeom prst="rect">
            <a:avLst/>
          </a:prstGeom>
        </p:spPr>
      </p:pic>
      <p:sp>
        <p:nvSpPr>
          <p:cNvPr id="3" name="Slide Number Placeholder 2"/>
          <p:cNvSpPr>
            <a:spLocks noGrp="1"/>
          </p:cNvSpPr>
          <p:nvPr>
            <p:ph type="sldNum" sz="quarter" idx="12"/>
          </p:nvPr>
        </p:nvSpPr>
        <p:spPr/>
        <p:txBody>
          <a:bodyPr/>
          <a:lstStyle/>
          <a:p>
            <a:fld id="{28769FFD-C902-40D6-8C15-E83B3432D7C6}" type="slidenum">
              <a:rPr lang="en-GB" smtClean="0"/>
              <a:t>19</a:t>
            </a:fld>
            <a:endParaRPr lang="en-GB"/>
          </a:p>
        </p:txBody>
      </p:sp>
    </p:spTree>
    <p:extLst>
      <p:ext uri="{BB962C8B-B14F-4D97-AF65-F5344CB8AC3E}">
        <p14:creationId xmlns:p14="http://schemas.microsoft.com/office/powerpoint/2010/main" val="23128132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8479"/>
          <a:stretch/>
        </p:blipFill>
        <p:spPr>
          <a:xfrm>
            <a:off x="0" y="958080"/>
            <a:ext cx="12192000" cy="6098039"/>
          </a:xfrm>
          <a:prstGeom prst="rect">
            <a:avLst/>
          </a:prstGeom>
        </p:spPr>
      </p:pic>
      <p:sp>
        <p:nvSpPr>
          <p:cNvPr id="4" name="TextBox 3"/>
          <p:cNvSpPr txBox="1"/>
          <p:nvPr/>
        </p:nvSpPr>
        <p:spPr>
          <a:xfrm>
            <a:off x="395535" y="188640"/>
            <a:ext cx="10388421" cy="769441"/>
          </a:xfrm>
          <a:prstGeom prst="rect">
            <a:avLst/>
          </a:prstGeom>
          <a:noFill/>
        </p:spPr>
        <p:txBody>
          <a:bodyPr wrap="square" rtlCol="0">
            <a:spAutoFit/>
          </a:bodyPr>
          <a:lstStyle/>
          <a:p>
            <a:r>
              <a:rPr lang="en-GB" sz="4400" b="1" dirty="0" smtClean="0">
                <a:latin typeface="Garamond" panose="02020404030301010803" pitchFamily="18" charset="0"/>
              </a:rPr>
              <a:t>Where to begin…</a:t>
            </a:r>
            <a:endParaRPr lang="en-GB" sz="4400" b="1" dirty="0">
              <a:latin typeface="Garamond" panose="02020404030301010803" pitchFamily="18" charset="0"/>
            </a:endParaRPr>
          </a:p>
        </p:txBody>
      </p:sp>
    </p:spTree>
    <p:extLst>
      <p:ext uri="{BB962C8B-B14F-4D97-AF65-F5344CB8AC3E}">
        <p14:creationId xmlns:p14="http://schemas.microsoft.com/office/powerpoint/2010/main" val="221103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Incorporating FAIR into your routine workflow</a:t>
            </a:r>
          </a:p>
        </p:txBody>
      </p:sp>
      <p:pic>
        <p:nvPicPr>
          <p:cNvPr id="3" name="Picture 2"/>
          <p:cNvPicPr>
            <a:picLocks noChangeAspect="1"/>
          </p:cNvPicPr>
          <p:nvPr/>
        </p:nvPicPr>
        <p:blipFill>
          <a:blip r:embed="rId3"/>
          <a:stretch>
            <a:fillRect/>
          </a:stretch>
        </p:blipFill>
        <p:spPr>
          <a:xfrm>
            <a:off x="2303261" y="1414540"/>
            <a:ext cx="5430862" cy="5042943"/>
          </a:xfrm>
          <a:prstGeom prst="rect">
            <a:avLst/>
          </a:prstGeom>
        </p:spPr>
      </p:pic>
      <p:sp>
        <p:nvSpPr>
          <p:cNvPr id="4" name="TextBox 3"/>
          <p:cNvSpPr txBox="1"/>
          <p:nvPr/>
        </p:nvSpPr>
        <p:spPr>
          <a:xfrm>
            <a:off x="3771966" y="2254324"/>
            <a:ext cx="1903624" cy="461665"/>
          </a:xfrm>
          <a:prstGeom prst="rect">
            <a:avLst/>
          </a:prstGeom>
          <a:noFill/>
        </p:spPr>
        <p:txBody>
          <a:bodyPr wrap="square" rtlCol="0">
            <a:spAutoFit/>
          </a:bodyPr>
          <a:lstStyle/>
          <a:p>
            <a:pPr algn="ctr"/>
            <a:r>
              <a:rPr lang="en-GB" sz="2400" dirty="0" smtClean="0">
                <a:latin typeface="Courier New" panose="02070309020205020404" pitchFamily="49" charset="0"/>
                <a:cs typeface="Courier New" panose="02070309020205020404" pitchFamily="49" charset="0"/>
              </a:rPr>
              <a:t>Pre-award</a:t>
            </a:r>
            <a:endParaRPr lang="en-GB" sz="2400" dirty="0">
              <a:latin typeface="Courier New" panose="02070309020205020404" pitchFamily="49" charset="0"/>
              <a:cs typeface="Courier New" panose="02070309020205020404" pitchFamily="49" charset="0"/>
            </a:endParaRPr>
          </a:p>
        </p:txBody>
      </p:sp>
      <p:sp>
        <p:nvSpPr>
          <p:cNvPr id="5" name="TextBox 4"/>
          <p:cNvSpPr txBox="1"/>
          <p:nvPr/>
        </p:nvSpPr>
        <p:spPr>
          <a:xfrm>
            <a:off x="5921333" y="1709908"/>
            <a:ext cx="4137072" cy="461665"/>
          </a:xfrm>
          <a:prstGeom prst="rect">
            <a:avLst/>
          </a:prstGeom>
          <a:noFill/>
        </p:spPr>
        <p:txBody>
          <a:bodyPr wrap="square" rtlCol="0">
            <a:spAutoFit/>
          </a:bodyPr>
          <a:lstStyle/>
          <a:p>
            <a:pPr algn="ctr"/>
            <a:r>
              <a:rPr lang="en-GB" sz="2400" b="1" dirty="0" smtClean="0">
                <a:latin typeface="Courier New" panose="02070309020205020404" pitchFamily="49" charset="0"/>
                <a:cs typeface="Courier New" panose="02070309020205020404" pitchFamily="49" charset="0"/>
              </a:rPr>
              <a:t>Data Management </a:t>
            </a:r>
            <a:r>
              <a:rPr lang="en-GB" sz="2400" b="1" dirty="0">
                <a:latin typeface="Courier New" panose="02070309020205020404" pitchFamily="49" charset="0"/>
                <a:cs typeface="Courier New" panose="02070309020205020404" pitchFamily="49" charset="0"/>
              </a:rPr>
              <a:t>P</a:t>
            </a:r>
            <a:r>
              <a:rPr lang="en-GB" sz="2400" b="1" dirty="0" smtClean="0">
                <a:latin typeface="Courier New" panose="02070309020205020404" pitchFamily="49" charset="0"/>
                <a:cs typeface="Courier New" panose="02070309020205020404" pitchFamily="49" charset="0"/>
              </a:rPr>
              <a:t>lan</a:t>
            </a:r>
            <a:endParaRPr lang="en-GB" sz="2400" b="1" dirty="0">
              <a:latin typeface="Courier New" panose="02070309020205020404" pitchFamily="49" charset="0"/>
              <a:cs typeface="Courier New" panose="02070309020205020404" pitchFamily="49" charset="0"/>
            </a:endParaRPr>
          </a:p>
        </p:txBody>
      </p:sp>
      <p:sp>
        <p:nvSpPr>
          <p:cNvPr id="6" name="TextBox 5"/>
          <p:cNvSpPr txBox="1"/>
          <p:nvPr/>
        </p:nvSpPr>
        <p:spPr>
          <a:xfrm>
            <a:off x="7807938" y="3053539"/>
            <a:ext cx="3574769" cy="1569660"/>
          </a:xfrm>
          <a:prstGeom prst="rect">
            <a:avLst/>
          </a:prstGeom>
          <a:noFill/>
        </p:spPr>
        <p:txBody>
          <a:bodyPr wrap="square" rtlCol="0">
            <a:spAutoFit/>
          </a:bodyPr>
          <a:lstStyle/>
          <a:p>
            <a:pPr algn="ctr"/>
            <a:r>
              <a:rPr lang="en-GB" sz="2400" dirty="0" smtClean="0">
                <a:latin typeface="Courier New" panose="02070309020205020404" pitchFamily="49" charset="0"/>
                <a:cs typeface="Courier New" panose="02070309020205020404" pitchFamily="49" charset="0"/>
              </a:rPr>
              <a:t>Collect, Process, Analyse, </a:t>
            </a:r>
            <a:r>
              <a:rPr lang="en-GB" sz="2400" dirty="0">
                <a:latin typeface="Courier New" panose="02070309020205020404" pitchFamily="49" charset="0"/>
                <a:cs typeface="Courier New" panose="02070309020205020404" pitchFamily="49" charset="0"/>
              </a:rPr>
              <a:t>O</a:t>
            </a:r>
            <a:r>
              <a:rPr lang="en-GB" sz="2400" dirty="0" smtClean="0">
                <a:latin typeface="Courier New" panose="02070309020205020404" pitchFamily="49" charset="0"/>
                <a:cs typeface="Courier New" panose="02070309020205020404" pitchFamily="49" charset="0"/>
              </a:rPr>
              <a:t>rganise, Select, Clean, </a:t>
            </a:r>
            <a:r>
              <a:rPr lang="en-GB" sz="2400" dirty="0">
                <a:latin typeface="Courier New" panose="02070309020205020404" pitchFamily="49" charset="0"/>
                <a:cs typeface="Courier New" panose="02070309020205020404" pitchFamily="49" charset="0"/>
              </a:rPr>
              <a:t>D</a:t>
            </a:r>
            <a:r>
              <a:rPr lang="en-GB" sz="2400" dirty="0" smtClean="0">
                <a:latin typeface="Courier New" panose="02070309020205020404" pitchFamily="49" charset="0"/>
                <a:cs typeface="Courier New" panose="02070309020205020404" pitchFamily="49" charset="0"/>
              </a:rPr>
              <a:t>escribe, Document</a:t>
            </a:r>
            <a:endParaRPr lang="en-GB" sz="2400" dirty="0">
              <a:latin typeface="Courier New" panose="02070309020205020404" pitchFamily="49" charset="0"/>
              <a:cs typeface="Courier New" panose="02070309020205020404" pitchFamily="49" charset="0"/>
            </a:endParaRPr>
          </a:p>
        </p:txBody>
      </p:sp>
      <p:sp>
        <p:nvSpPr>
          <p:cNvPr id="7" name="TextBox 6"/>
          <p:cNvSpPr txBox="1"/>
          <p:nvPr/>
        </p:nvSpPr>
        <p:spPr>
          <a:xfrm>
            <a:off x="2469934" y="6226650"/>
            <a:ext cx="4645572" cy="461665"/>
          </a:xfrm>
          <a:prstGeom prst="rect">
            <a:avLst/>
          </a:prstGeom>
          <a:noFill/>
        </p:spPr>
        <p:txBody>
          <a:bodyPr wrap="square" rtlCol="0">
            <a:spAutoFit/>
          </a:bodyPr>
          <a:lstStyle/>
          <a:p>
            <a:pPr algn="ctr"/>
            <a:r>
              <a:rPr lang="en-GB" sz="2400" dirty="0" smtClean="0">
                <a:latin typeface="Courier New" panose="02070309020205020404" pitchFamily="49" charset="0"/>
                <a:cs typeface="Courier New" panose="02070309020205020404" pitchFamily="49" charset="0"/>
              </a:rPr>
              <a:t>Publish/Archive datasets</a:t>
            </a:r>
            <a:endParaRPr lang="en-GB" sz="2400" dirty="0">
              <a:latin typeface="Courier New" panose="02070309020205020404" pitchFamily="49" charset="0"/>
              <a:cs typeface="Courier New" panose="02070309020205020404" pitchFamily="49" charset="0"/>
            </a:endParaRPr>
          </a:p>
        </p:txBody>
      </p:sp>
      <p:sp>
        <p:nvSpPr>
          <p:cNvPr id="8" name="TextBox 7"/>
          <p:cNvSpPr txBox="1"/>
          <p:nvPr/>
        </p:nvSpPr>
        <p:spPr>
          <a:xfrm>
            <a:off x="3362061" y="4623199"/>
            <a:ext cx="1903624" cy="830997"/>
          </a:xfrm>
          <a:prstGeom prst="rect">
            <a:avLst/>
          </a:prstGeom>
          <a:noFill/>
        </p:spPr>
        <p:txBody>
          <a:bodyPr wrap="square" rtlCol="0">
            <a:spAutoFit/>
          </a:bodyPr>
          <a:lstStyle/>
          <a:p>
            <a:pPr algn="ctr"/>
            <a:r>
              <a:rPr lang="en-GB" sz="2400" dirty="0" smtClean="0">
                <a:latin typeface="Courier New" panose="02070309020205020404" pitchFamily="49" charset="0"/>
                <a:cs typeface="Courier New" panose="02070309020205020404" pitchFamily="49" charset="0"/>
              </a:rPr>
              <a:t>Project close</a:t>
            </a:r>
            <a:endParaRPr lang="en-GB" sz="2400" dirty="0">
              <a:latin typeface="Courier New" panose="02070309020205020404" pitchFamily="49" charset="0"/>
              <a:cs typeface="Courier New" panose="02070309020205020404" pitchFamily="49" charset="0"/>
            </a:endParaRPr>
          </a:p>
        </p:txBody>
      </p:sp>
      <p:sp>
        <p:nvSpPr>
          <p:cNvPr id="9" name="TextBox 8"/>
          <p:cNvSpPr txBox="1"/>
          <p:nvPr/>
        </p:nvSpPr>
        <p:spPr>
          <a:xfrm>
            <a:off x="863107" y="2115824"/>
            <a:ext cx="1967942" cy="1200329"/>
          </a:xfrm>
          <a:prstGeom prst="rect">
            <a:avLst/>
          </a:prstGeom>
          <a:noFill/>
        </p:spPr>
        <p:txBody>
          <a:bodyPr wrap="square" rtlCol="0">
            <a:spAutoFit/>
          </a:bodyPr>
          <a:lstStyle/>
          <a:p>
            <a:pPr algn="ctr"/>
            <a:r>
              <a:rPr lang="en-GB" sz="2400" dirty="0" smtClean="0">
                <a:latin typeface="Courier New" panose="02070309020205020404" pitchFamily="49" charset="0"/>
                <a:cs typeface="Courier New" panose="02070309020205020404" pitchFamily="49" charset="0"/>
              </a:rPr>
              <a:t>Discover/Re-use data</a:t>
            </a:r>
            <a:endParaRPr lang="en-GB" sz="2400" dirty="0">
              <a:latin typeface="Courier New" panose="02070309020205020404" pitchFamily="49" charset="0"/>
              <a:cs typeface="Courier New" panose="02070309020205020404" pitchFamily="49" charset="0"/>
            </a:endParaRPr>
          </a:p>
        </p:txBody>
      </p:sp>
      <p:sp>
        <p:nvSpPr>
          <p:cNvPr id="10" name="Slide Number Placeholder 9"/>
          <p:cNvSpPr>
            <a:spLocks noGrp="1"/>
          </p:cNvSpPr>
          <p:nvPr>
            <p:ph type="sldNum" sz="quarter" idx="12"/>
          </p:nvPr>
        </p:nvSpPr>
        <p:spPr/>
        <p:txBody>
          <a:bodyPr/>
          <a:lstStyle/>
          <a:p>
            <a:fld id="{28769FFD-C902-40D6-8C15-E83B3432D7C6}" type="slidenum">
              <a:rPr lang="en-GB" smtClean="0"/>
              <a:t>20</a:t>
            </a:fld>
            <a:endParaRPr lang="en-GB"/>
          </a:p>
        </p:txBody>
      </p:sp>
    </p:spTree>
    <p:extLst>
      <p:ext uri="{BB962C8B-B14F-4D97-AF65-F5344CB8AC3E}">
        <p14:creationId xmlns:p14="http://schemas.microsoft.com/office/powerpoint/2010/main" val="2563856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It all starts with a Data Management Plan</a:t>
            </a: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30960"/>
            <a:ext cx="5224368" cy="5527040"/>
          </a:xfrm>
          <a:prstGeom prst="rect">
            <a:avLst/>
          </a:prstGeom>
        </p:spPr>
      </p:pic>
      <p:grpSp>
        <p:nvGrpSpPr>
          <p:cNvPr id="5" name="Group 4"/>
          <p:cNvGrpSpPr/>
          <p:nvPr/>
        </p:nvGrpSpPr>
        <p:grpSpPr>
          <a:xfrm>
            <a:off x="5394960" y="1306175"/>
            <a:ext cx="6685280" cy="461665"/>
            <a:chOff x="5394960" y="1306175"/>
            <a:chExt cx="6685280" cy="461665"/>
          </a:xfrm>
        </p:grpSpPr>
        <p:sp>
          <p:nvSpPr>
            <p:cNvPr id="4" name="Right Arrow 3"/>
            <p:cNvSpPr/>
            <p:nvPr/>
          </p:nvSpPr>
          <p:spPr>
            <a:xfrm>
              <a:off x="5394960" y="1330960"/>
              <a:ext cx="995680" cy="4368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6561232" y="1306175"/>
              <a:ext cx="5519008" cy="461665"/>
            </a:xfrm>
            <a:prstGeom prst="rect">
              <a:avLst/>
            </a:prstGeom>
            <a:noFill/>
          </p:spPr>
          <p:txBody>
            <a:bodyPr wrap="square" rtlCol="0">
              <a:spAutoFit/>
            </a:bodyPr>
            <a:lstStyle/>
            <a:p>
              <a:r>
                <a:rPr lang="en-GB" sz="2400" b="1" dirty="0" smtClean="0">
                  <a:latin typeface="Courier New" panose="02070309020205020404" pitchFamily="49" charset="0"/>
                  <a:cs typeface="Courier New" panose="02070309020205020404" pitchFamily="49" charset="0"/>
                </a:rPr>
                <a:t>Seven </a:t>
              </a:r>
              <a:r>
                <a:rPr lang="en-GB" sz="2400" b="1" dirty="0">
                  <a:latin typeface="Courier New" panose="02070309020205020404" pitchFamily="49" charset="0"/>
                  <a:cs typeface="Courier New" panose="02070309020205020404" pitchFamily="49" charset="0"/>
                </a:rPr>
                <a:t>m</a:t>
              </a:r>
              <a:r>
                <a:rPr lang="en-GB" sz="2400" b="1" dirty="0" smtClean="0">
                  <a:latin typeface="Courier New" panose="02070309020205020404" pitchFamily="49" charset="0"/>
                  <a:cs typeface="Courier New" panose="02070309020205020404" pitchFamily="49" charset="0"/>
                </a:rPr>
                <a:t>ain headings:</a:t>
              </a:r>
              <a:endParaRPr lang="en-GB" sz="2400" b="1" dirty="0">
                <a:latin typeface="Courier New" panose="02070309020205020404" pitchFamily="49" charset="0"/>
                <a:cs typeface="Courier New" panose="02070309020205020404" pitchFamily="49" charset="0"/>
              </a:endParaRPr>
            </a:p>
          </p:txBody>
        </p:sp>
      </p:grpSp>
      <p:sp>
        <p:nvSpPr>
          <p:cNvPr id="7" name="TextBox 6"/>
          <p:cNvSpPr txBox="1"/>
          <p:nvPr/>
        </p:nvSpPr>
        <p:spPr>
          <a:xfrm>
            <a:off x="5394960" y="1976735"/>
            <a:ext cx="6604000" cy="4893647"/>
          </a:xfrm>
          <a:prstGeom prst="rect">
            <a:avLst/>
          </a:prstGeom>
          <a:noFill/>
        </p:spPr>
        <p:txBody>
          <a:bodyPr wrap="square" rtlCol="0">
            <a:spAutoFit/>
          </a:bodyPr>
          <a:lstStyle/>
          <a:p>
            <a:pPr marL="457200" indent="-457200">
              <a:buAutoNum type="arabicPeriod"/>
            </a:pPr>
            <a:r>
              <a:rPr lang="en-GB" sz="2400" dirty="0" smtClean="0">
                <a:latin typeface="Courier New" panose="02070309020205020404" pitchFamily="49" charset="0"/>
                <a:cs typeface="Courier New" panose="02070309020205020404" pitchFamily="49" charset="0"/>
              </a:rPr>
              <a:t>Data collection</a:t>
            </a:r>
          </a:p>
          <a:p>
            <a:pPr marL="457200" indent="-457200">
              <a:buAutoNum type="arabicPeriod"/>
            </a:pPr>
            <a:endParaRPr lang="en-GB" sz="2400" dirty="0">
              <a:latin typeface="Courier New" panose="02070309020205020404" pitchFamily="49" charset="0"/>
              <a:cs typeface="Courier New" panose="02070309020205020404" pitchFamily="49" charset="0"/>
            </a:endParaRPr>
          </a:p>
          <a:p>
            <a:pPr marL="457200" indent="-457200">
              <a:buAutoNum type="arabicPeriod"/>
            </a:pPr>
            <a:r>
              <a:rPr lang="en-GB" sz="2400" dirty="0" smtClean="0">
                <a:latin typeface="Courier New" panose="02070309020205020404" pitchFamily="49" charset="0"/>
                <a:cs typeface="Courier New" panose="02070309020205020404" pitchFamily="49" charset="0"/>
              </a:rPr>
              <a:t>Documentation and Meta-data</a:t>
            </a:r>
          </a:p>
          <a:p>
            <a:pPr marL="457200" indent="-457200">
              <a:buAutoNum type="arabicPeriod"/>
            </a:pPr>
            <a:endParaRPr lang="en-GB" sz="2400" dirty="0">
              <a:latin typeface="Courier New" panose="02070309020205020404" pitchFamily="49" charset="0"/>
              <a:cs typeface="Courier New" panose="02070309020205020404" pitchFamily="49" charset="0"/>
            </a:endParaRPr>
          </a:p>
          <a:p>
            <a:pPr marL="457200" indent="-457200">
              <a:buAutoNum type="arabicPeriod"/>
            </a:pPr>
            <a:r>
              <a:rPr lang="en-GB" sz="2400" dirty="0" smtClean="0">
                <a:latin typeface="Courier New" panose="02070309020205020404" pitchFamily="49" charset="0"/>
                <a:cs typeface="Courier New" panose="02070309020205020404" pitchFamily="49" charset="0"/>
              </a:rPr>
              <a:t>Ethics and Legal </a:t>
            </a:r>
            <a:r>
              <a:rPr lang="en-GB" sz="2400" dirty="0">
                <a:latin typeface="Courier New" panose="02070309020205020404" pitchFamily="49" charset="0"/>
                <a:cs typeface="Courier New" panose="02070309020205020404" pitchFamily="49" charset="0"/>
              </a:rPr>
              <a:t>C</a:t>
            </a:r>
            <a:r>
              <a:rPr lang="en-GB" sz="2400" dirty="0" smtClean="0">
                <a:latin typeface="Courier New" panose="02070309020205020404" pitchFamily="49" charset="0"/>
                <a:cs typeface="Courier New" panose="02070309020205020404" pitchFamily="49" charset="0"/>
              </a:rPr>
              <a:t>ompliance</a:t>
            </a:r>
          </a:p>
          <a:p>
            <a:pPr marL="457200" indent="-457200">
              <a:buAutoNum type="arabicPeriod"/>
            </a:pPr>
            <a:endParaRPr lang="en-GB" sz="2400" dirty="0">
              <a:latin typeface="Courier New" panose="02070309020205020404" pitchFamily="49" charset="0"/>
              <a:cs typeface="Courier New" panose="02070309020205020404" pitchFamily="49" charset="0"/>
            </a:endParaRPr>
          </a:p>
          <a:p>
            <a:pPr marL="457200" indent="-457200">
              <a:buAutoNum type="arabicPeriod"/>
            </a:pPr>
            <a:r>
              <a:rPr lang="en-GB" sz="2400" dirty="0" smtClean="0">
                <a:latin typeface="Courier New" panose="02070309020205020404" pitchFamily="49" charset="0"/>
                <a:cs typeface="Courier New" panose="02070309020205020404" pitchFamily="49" charset="0"/>
              </a:rPr>
              <a:t>Storage and Backup </a:t>
            </a:r>
          </a:p>
          <a:p>
            <a:pPr marL="457200" indent="-457200">
              <a:buAutoNum type="arabicPeriod"/>
            </a:pPr>
            <a:endParaRPr lang="en-GB" sz="2400" dirty="0">
              <a:latin typeface="Courier New" panose="02070309020205020404" pitchFamily="49" charset="0"/>
              <a:cs typeface="Courier New" panose="02070309020205020404" pitchFamily="49" charset="0"/>
            </a:endParaRPr>
          </a:p>
          <a:p>
            <a:pPr marL="457200" indent="-457200">
              <a:buAutoNum type="arabicPeriod"/>
            </a:pPr>
            <a:r>
              <a:rPr lang="en-GB" sz="2400" dirty="0" smtClean="0">
                <a:latin typeface="Courier New" panose="02070309020205020404" pitchFamily="49" charset="0"/>
                <a:cs typeface="Courier New" panose="02070309020205020404" pitchFamily="49" charset="0"/>
              </a:rPr>
              <a:t>Selection and Preservation</a:t>
            </a:r>
          </a:p>
          <a:p>
            <a:pPr marL="457200" indent="-457200">
              <a:buAutoNum type="arabicPeriod"/>
            </a:pPr>
            <a:endParaRPr lang="en-GB" sz="2400" dirty="0">
              <a:latin typeface="Courier New" panose="02070309020205020404" pitchFamily="49" charset="0"/>
              <a:cs typeface="Courier New" panose="02070309020205020404" pitchFamily="49" charset="0"/>
            </a:endParaRPr>
          </a:p>
          <a:p>
            <a:pPr marL="457200" indent="-457200">
              <a:buAutoNum type="arabicPeriod"/>
            </a:pPr>
            <a:r>
              <a:rPr lang="en-GB" sz="2400" dirty="0" smtClean="0">
                <a:latin typeface="Courier New" panose="02070309020205020404" pitchFamily="49" charset="0"/>
                <a:cs typeface="Courier New" panose="02070309020205020404" pitchFamily="49" charset="0"/>
              </a:rPr>
              <a:t>Data Sharing</a:t>
            </a:r>
          </a:p>
          <a:p>
            <a:pPr marL="457200" indent="-457200">
              <a:buAutoNum type="arabicPeriod"/>
            </a:pPr>
            <a:endParaRPr lang="en-GB" sz="2400" dirty="0">
              <a:latin typeface="Courier New" panose="02070309020205020404" pitchFamily="49" charset="0"/>
              <a:cs typeface="Courier New" panose="02070309020205020404" pitchFamily="49" charset="0"/>
            </a:endParaRPr>
          </a:p>
          <a:p>
            <a:pPr marL="457200" indent="-457200">
              <a:buAutoNum type="arabicPeriod"/>
            </a:pPr>
            <a:r>
              <a:rPr lang="en-GB" sz="2400" dirty="0" smtClean="0">
                <a:latin typeface="Courier New" panose="02070309020205020404" pitchFamily="49" charset="0"/>
                <a:cs typeface="Courier New" panose="02070309020205020404" pitchFamily="49" charset="0"/>
              </a:rPr>
              <a:t>Responsibilities and Resources</a:t>
            </a:r>
            <a:endParaRPr lang="en-GB" sz="2400" dirty="0">
              <a:latin typeface="Courier New" panose="02070309020205020404" pitchFamily="49" charset="0"/>
              <a:cs typeface="Courier New" panose="02070309020205020404" pitchFamily="49" charset="0"/>
            </a:endParaRPr>
          </a:p>
        </p:txBody>
      </p:sp>
      <p:sp>
        <p:nvSpPr>
          <p:cNvPr id="8" name="Slide Number Placeholder 7"/>
          <p:cNvSpPr>
            <a:spLocks noGrp="1"/>
          </p:cNvSpPr>
          <p:nvPr>
            <p:ph type="sldNum" sz="quarter" idx="12"/>
          </p:nvPr>
        </p:nvSpPr>
        <p:spPr/>
        <p:txBody>
          <a:bodyPr/>
          <a:lstStyle/>
          <a:p>
            <a:fld id="{28769FFD-C902-40D6-8C15-E83B3432D7C6}" type="slidenum">
              <a:rPr lang="en-GB" smtClean="0"/>
              <a:t>21</a:t>
            </a:fld>
            <a:endParaRPr lang="en-GB"/>
          </a:p>
        </p:txBody>
      </p:sp>
    </p:spTree>
    <p:extLst>
      <p:ext uri="{BB962C8B-B14F-4D97-AF65-F5344CB8AC3E}">
        <p14:creationId xmlns:p14="http://schemas.microsoft.com/office/powerpoint/2010/main" val="339509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Taking those first steps</a:t>
            </a: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57284"/>
            <a:ext cx="12192000" cy="4402844"/>
          </a:xfrm>
          <a:prstGeom prst="rect">
            <a:avLst/>
          </a:prstGeom>
        </p:spPr>
      </p:pic>
      <p:sp>
        <p:nvSpPr>
          <p:cNvPr id="5" name="Slide Number Placeholder 4"/>
          <p:cNvSpPr>
            <a:spLocks noGrp="1"/>
          </p:cNvSpPr>
          <p:nvPr>
            <p:ph type="sldNum" sz="quarter" idx="12"/>
          </p:nvPr>
        </p:nvSpPr>
        <p:spPr/>
        <p:txBody>
          <a:bodyPr/>
          <a:lstStyle/>
          <a:p>
            <a:fld id="{28769FFD-C902-40D6-8C15-E83B3432D7C6}" type="slidenum">
              <a:rPr lang="en-GB" smtClean="0"/>
              <a:t>22</a:t>
            </a:fld>
            <a:endParaRPr lang="en-GB"/>
          </a:p>
        </p:txBody>
      </p:sp>
    </p:spTree>
    <p:extLst>
      <p:ext uri="{BB962C8B-B14F-4D97-AF65-F5344CB8AC3E}">
        <p14:creationId xmlns:p14="http://schemas.microsoft.com/office/powerpoint/2010/main" val="42890269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2391"/>
            <a:ext cx="12192000" cy="5986337"/>
          </a:xfrm>
          <a:prstGeom prst="rect">
            <a:avLst/>
          </a:prstGeom>
        </p:spPr>
      </p:pic>
      <p:sp>
        <p:nvSpPr>
          <p:cNvPr id="2" name="Slide Number Placeholder 1"/>
          <p:cNvSpPr>
            <a:spLocks noGrp="1"/>
          </p:cNvSpPr>
          <p:nvPr>
            <p:ph type="sldNum" sz="quarter" idx="12"/>
          </p:nvPr>
        </p:nvSpPr>
        <p:spPr/>
        <p:txBody>
          <a:bodyPr/>
          <a:lstStyle/>
          <a:p>
            <a:fld id="{28769FFD-C902-40D6-8C15-E83B3432D7C6}" type="slidenum">
              <a:rPr lang="en-GB" smtClean="0"/>
              <a:t>23</a:t>
            </a:fld>
            <a:endParaRPr lang="en-GB"/>
          </a:p>
        </p:txBody>
      </p:sp>
      <p:sp>
        <p:nvSpPr>
          <p:cNvPr id="4" name="Rectangle 3"/>
          <p:cNvSpPr/>
          <p:nvPr/>
        </p:nvSpPr>
        <p:spPr>
          <a:xfrm>
            <a:off x="8061547" y="4530091"/>
            <a:ext cx="1638099" cy="384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9673590" y="4530091"/>
            <a:ext cx="1653540" cy="3848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173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Taking those first steps</a:t>
            </a:r>
          </a:p>
        </p:txBody>
      </p:sp>
      <p:pic>
        <p:nvPicPr>
          <p:cNvPr id="10" name="Picture 9"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22324"/>
            <a:ext cx="12192000" cy="5730951"/>
          </a:xfrm>
          <a:prstGeom prst="rect">
            <a:avLst/>
          </a:prstGeom>
        </p:spPr>
      </p:pic>
      <p:sp>
        <p:nvSpPr>
          <p:cNvPr id="3" name="Slide Number Placeholder 2"/>
          <p:cNvSpPr>
            <a:spLocks noGrp="1"/>
          </p:cNvSpPr>
          <p:nvPr>
            <p:ph type="sldNum" sz="quarter" idx="12"/>
          </p:nvPr>
        </p:nvSpPr>
        <p:spPr/>
        <p:txBody>
          <a:bodyPr/>
          <a:lstStyle/>
          <a:p>
            <a:fld id="{28769FFD-C902-40D6-8C15-E83B3432D7C6}" type="slidenum">
              <a:rPr lang="en-GB" smtClean="0"/>
              <a:t>24</a:t>
            </a:fld>
            <a:endParaRPr lang="en-GB"/>
          </a:p>
        </p:txBody>
      </p:sp>
    </p:spTree>
    <p:extLst>
      <p:ext uri="{BB962C8B-B14F-4D97-AF65-F5344CB8AC3E}">
        <p14:creationId xmlns:p14="http://schemas.microsoft.com/office/powerpoint/2010/main" val="32261500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Exploring standards in your field</a:t>
            </a: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9145"/>
            <a:ext cx="12192000" cy="5542987"/>
          </a:xfrm>
          <a:prstGeom prst="rect">
            <a:avLst/>
          </a:prstGeom>
        </p:spPr>
      </p:pic>
      <p:sp>
        <p:nvSpPr>
          <p:cNvPr id="4" name="Slide Number Placeholder 3"/>
          <p:cNvSpPr>
            <a:spLocks noGrp="1"/>
          </p:cNvSpPr>
          <p:nvPr>
            <p:ph type="sldNum" sz="quarter" idx="12"/>
          </p:nvPr>
        </p:nvSpPr>
        <p:spPr/>
        <p:txBody>
          <a:bodyPr/>
          <a:lstStyle/>
          <a:p>
            <a:fld id="{28769FFD-C902-40D6-8C15-E83B3432D7C6}" type="slidenum">
              <a:rPr lang="en-GB" smtClean="0"/>
              <a:t>25</a:t>
            </a:fld>
            <a:endParaRPr lang="en-GB"/>
          </a:p>
        </p:txBody>
      </p:sp>
    </p:spTree>
    <p:extLst>
      <p:ext uri="{BB962C8B-B14F-4D97-AF65-F5344CB8AC3E}">
        <p14:creationId xmlns:p14="http://schemas.microsoft.com/office/powerpoint/2010/main" val="3498768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Putting the pieces together using R</a:t>
            </a:r>
          </a:p>
        </p:txBody>
      </p:sp>
      <p:pic>
        <p:nvPicPr>
          <p:cNvPr id="9" name="Picture 4" descr="https://ourcodingclub.github.io/img/tidyvers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8781" y="2566410"/>
            <a:ext cx="6103188" cy="329983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8769FFD-C902-40D6-8C15-E83B3432D7C6}" type="slidenum">
              <a:rPr lang="en-GB" smtClean="0"/>
              <a:t>26</a:t>
            </a:fld>
            <a:endParaRPr lang="en-GB"/>
          </a:p>
        </p:txBody>
      </p:sp>
    </p:spTree>
    <p:extLst>
      <p:ext uri="{BB962C8B-B14F-4D97-AF65-F5344CB8AC3E}">
        <p14:creationId xmlns:p14="http://schemas.microsoft.com/office/powerpoint/2010/main" val="13804707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The bigger picture</a:t>
            </a:r>
          </a:p>
        </p:txBody>
      </p:sp>
      <p:pic>
        <p:nvPicPr>
          <p:cNvPr id="3" name="Picture 4" descr="https://ourcodingclub.github.io/img/tidyver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8781" y="2566410"/>
            <a:ext cx="6103188" cy="3299839"/>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127087" y="3510387"/>
            <a:ext cx="2730298" cy="1190458"/>
            <a:chOff x="-127087" y="3510387"/>
            <a:chExt cx="2730298" cy="1190458"/>
          </a:xfrm>
        </p:grpSpPr>
        <p:grpSp>
          <p:nvGrpSpPr>
            <p:cNvPr id="35" name="Group 34"/>
            <p:cNvGrpSpPr/>
            <p:nvPr/>
          </p:nvGrpSpPr>
          <p:grpSpPr>
            <a:xfrm>
              <a:off x="344377" y="3811782"/>
              <a:ext cx="2258834" cy="889063"/>
              <a:chOff x="344377" y="3811782"/>
              <a:chExt cx="2258834" cy="889063"/>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77" y="3811782"/>
                <a:ext cx="1152489" cy="889063"/>
              </a:xfrm>
              <a:prstGeom prst="rect">
                <a:avLst/>
              </a:prstGeom>
            </p:spPr>
          </p:pic>
          <p:cxnSp>
            <p:nvCxnSpPr>
              <p:cNvPr id="7" name="Straight Arrow Connector 6"/>
              <p:cNvCxnSpPr/>
              <p:nvPr/>
            </p:nvCxnSpPr>
            <p:spPr>
              <a:xfrm>
                <a:off x="1625958" y="4202526"/>
                <a:ext cx="977253" cy="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27087" y="3510387"/>
              <a:ext cx="2095416" cy="338554"/>
            </a:xfrm>
            <a:prstGeom prst="rect">
              <a:avLst/>
            </a:prstGeom>
            <a:noFill/>
          </p:spPr>
          <p:txBody>
            <a:bodyPr wrap="square" rtlCol="0">
              <a:spAutoFit/>
            </a:bodyPr>
            <a:lstStyle/>
            <a:p>
              <a:pPr algn="ctr"/>
              <a:r>
                <a:rPr lang="en-GB" sz="1600" dirty="0" smtClean="0"/>
                <a:t>Collaborators</a:t>
              </a:r>
              <a:endParaRPr lang="en-GB" sz="1600" dirty="0"/>
            </a:p>
          </p:txBody>
        </p:sp>
      </p:grpSp>
      <p:grpSp>
        <p:nvGrpSpPr>
          <p:cNvPr id="34" name="Group 33"/>
          <p:cNvGrpSpPr/>
          <p:nvPr/>
        </p:nvGrpSpPr>
        <p:grpSpPr>
          <a:xfrm>
            <a:off x="9395337" y="3287145"/>
            <a:ext cx="2341942" cy="1328751"/>
            <a:chOff x="9395337" y="3287145"/>
            <a:chExt cx="2341942" cy="1328751"/>
          </a:xfrm>
        </p:grpSpPr>
        <p:cxnSp>
          <p:nvCxnSpPr>
            <p:cNvPr id="11" name="Straight Arrow Connector 10"/>
            <p:cNvCxnSpPr/>
            <p:nvPr/>
          </p:nvCxnSpPr>
          <p:spPr>
            <a:xfrm>
              <a:off x="9395337" y="4341476"/>
              <a:ext cx="977253" cy="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4372" y="3897157"/>
              <a:ext cx="718739" cy="718739"/>
            </a:xfrm>
            <a:prstGeom prst="rect">
              <a:avLst/>
            </a:prstGeom>
            <a:solidFill>
              <a:schemeClr val="tx1"/>
            </a:solidFill>
          </p:spPr>
        </p:pic>
        <p:sp>
          <p:nvSpPr>
            <p:cNvPr id="13" name="TextBox 12"/>
            <p:cNvSpPr txBox="1"/>
            <p:nvPr/>
          </p:nvSpPr>
          <p:spPr>
            <a:xfrm>
              <a:off x="10330202" y="3287145"/>
              <a:ext cx="1407077" cy="584775"/>
            </a:xfrm>
            <a:prstGeom prst="rect">
              <a:avLst/>
            </a:prstGeom>
            <a:noFill/>
          </p:spPr>
          <p:txBody>
            <a:bodyPr wrap="square" rtlCol="0">
              <a:spAutoFit/>
            </a:bodyPr>
            <a:lstStyle/>
            <a:p>
              <a:pPr algn="ctr"/>
              <a:r>
                <a:rPr lang="en-GB" sz="1600" dirty="0" smtClean="0"/>
                <a:t>Version control</a:t>
              </a:r>
              <a:endParaRPr lang="en-GB" sz="1600" dirty="0"/>
            </a:p>
          </p:txBody>
        </p:sp>
      </p:grpSp>
      <p:sp>
        <p:nvSpPr>
          <p:cNvPr id="15" name="Arc 14"/>
          <p:cNvSpPr/>
          <p:nvPr/>
        </p:nvSpPr>
        <p:spPr>
          <a:xfrm rot="10800000" flipH="1">
            <a:off x="882126" y="3004954"/>
            <a:ext cx="10079915" cy="3613350"/>
          </a:xfrm>
          <a:prstGeom prst="arc">
            <a:avLst>
              <a:gd name="adj1" fmla="val 10946252"/>
              <a:gd name="adj2" fmla="val 2097"/>
            </a:avLst>
          </a:prstGeom>
          <a:ln w="762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37" name="Group 36"/>
          <p:cNvGrpSpPr/>
          <p:nvPr/>
        </p:nvGrpSpPr>
        <p:grpSpPr>
          <a:xfrm>
            <a:off x="10319940" y="1211820"/>
            <a:ext cx="1407077" cy="2009008"/>
            <a:chOff x="10319940" y="1211820"/>
            <a:chExt cx="1407077" cy="2009008"/>
          </a:xfrm>
        </p:grpSpPr>
        <p:cxnSp>
          <p:nvCxnSpPr>
            <p:cNvPr id="16" name="Straight Arrow Connector 15"/>
            <p:cNvCxnSpPr/>
            <p:nvPr/>
          </p:nvCxnSpPr>
          <p:spPr>
            <a:xfrm flipV="1">
              <a:off x="11012059" y="2390840"/>
              <a:ext cx="1622" cy="829988"/>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Screen Clipping"/>
            <p:cNvPicPr>
              <a:picLocks noChangeAspect="1"/>
            </p:cNvPicPr>
            <p:nvPr/>
          </p:nvPicPr>
          <p:blipFill rotWithShape="1">
            <a:blip r:embed="rId5">
              <a:extLst>
                <a:ext uri="{28A0092B-C50C-407E-A947-70E740481C1C}">
                  <a14:useLocalDpi xmlns:a14="http://schemas.microsoft.com/office/drawing/2010/main" val="0"/>
                </a:ext>
              </a:extLst>
            </a:blip>
            <a:srcRect t="57912"/>
            <a:stretch/>
          </p:blipFill>
          <p:spPr>
            <a:xfrm>
              <a:off x="10608118" y="1512901"/>
              <a:ext cx="874084" cy="696753"/>
            </a:xfrm>
            <a:prstGeom prst="rect">
              <a:avLst/>
            </a:prstGeom>
          </p:spPr>
        </p:pic>
        <p:sp>
          <p:nvSpPr>
            <p:cNvPr id="29" name="TextBox 28"/>
            <p:cNvSpPr txBox="1"/>
            <p:nvPr/>
          </p:nvSpPr>
          <p:spPr>
            <a:xfrm>
              <a:off x="10319940" y="1211820"/>
              <a:ext cx="1407077" cy="338554"/>
            </a:xfrm>
            <a:prstGeom prst="rect">
              <a:avLst/>
            </a:prstGeom>
            <a:noFill/>
          </p:spPr>
          <p:txBody>
            <a:bodyPr wrap="square" rtlCol="0">
              <a:spAutoFit/>
            </a:bodyPr>
            <a:lstStyle/>
            <a:p>
              <a:pPr algn="ctr"/>
              <a:r>
                <a:rPr lang="en-GB" sz="1600" dirty="0" smtClean="0"/>
                <a:t>Publications</a:t>
              </a:r>
              <a:endParaRPr lang="en-GB" sz="1600" dirty="0"/>
            </a:p>
          </p:txBody>
        </p:sp>
      </p:grpSp>
      <p:grpSp>
        <p:nvGrpSpPr>
          <p:cNvPr id="38" name="Group 37"/>
          <p:cNvGrpSpPr/>
          <p:nvPr/>
        </p:nvGrpSpPr>
        <p:grpSpPr>
          <a:xfrm>
            <a:off x="5961937" y="416134"/>
            <a:ext cx="4544588" cy="1626590"/>
            <a:chOff x="5961937" y="416134"/>
            <a:chExt cx="4544588" cy="1626590"/>
          </a:xfrm>
        </p:grpSpPr>
        <p:pic>
          <p:nvPicPr>
            <p:cNvPr id="24" name="Picture 23" descr="Screen Clipping"/>
            <p:cNvPicPr>
              <a:picLocks noChangeAspect="1"/>
            </p:cNvPicPr>
            <p:nvPr/>
          </p:nvPicPr>
          <p:blipFill rotWithShape="1">
            <a:blip r:embed="rId3">
              <a:extLst>
                <a:ext uri="{28A0092B-C50C-407E-A947-70E740481C1C}">
                  <a14:useLocalDpi xmlns:a14="http://schemas.microsoft.com/office/drawing/2010/main" val="0"/>
                </a:ext>
              </a:extLst>
            </a:blip>
            <a:srcRect l="11240" t="12067" r="6333" b="4224"/>
            <a:stretch/>
          </p:blipFill>
          <p:spPr>
            <a:xfrm>
              <a:off x="7681708" y="467352"/>
              <a:ext cx="949961" cy="744220"/>
            </a:xfrm>
            <a:prstGeom prst="rect">
              <a:avLst/>
            </a:prstGeom>
          </p:spPr>
        </p:pic>
        <p:pic>
          <p:nvPicPr>
            <p:cNvPr id="28" name="Picture 27" descr="Screen Clipping"/>
            <p:cNvPicPr>
              <a:picLocks noChangeAspect="1"/>
            </p:cNvPicPr>
            <p:nvPr/>
          </p:nvPicPr>
          <p:blipFill rotWithShape="1">
            <a:blip r:embed="rId3">
              <a:extLst>
                <a:ext uri="{28A0092B-C50C-407E-A947-70E740481C1C}">
                  <a14:useLocalDpi xmlns:a14="http://schemas.microsoft.com/office/drawing/2010/main" val="0"/>
                </a:ext>
              </a:extLst>
            </a:blip>
            <a:srcRect l="11240" t="12067" r="6333" b="4224"/>
            <a:stretch/>
          </p:blipFill>
          <p:spPr>
            <a:xfrm>
              <a:off x="8724329" y="416134"/>
              <a:ext cx="949961" cy="744220"/>
            </a:xfrm>
            <a:prstGeom prst="rect">
              <a:avLst/>
            </a:prstGeom>
          </p:spPr>
        </p:pic>
        <p:cxnSp>
          <p:nvCxnSpPr>
            <p:cNvPr id="30" name="Straight Arrow Connector 29"/>
            <p:cNvCxnSpPr/>
            <p:nvPr/>
          </p:nvCxnSpPr>
          <p:spPr>
            <a:xfrm flipH="1" flipV="1">
              <a:off x="9511536" y="1430584"/>
              <a:ext cx="994989" cy="33036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961937" y="1033883"/>
              <a:ext cx="1510918" cy="845979"/>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Screen Clipping"/>
            <p:cNvPicPr>
              <a:picLocks noChangeAspect="1"/>
            </p:cNvPicPr>
            <p:nvPr/>
          </p:nvPicPr>
          <p:blipFill rotWithShape="1">
            <a:blip r:embed="rId3">
              <a:extLst>
                <a:ext uri="{28A0092B-C50C-407E-A947-70E740481C1C}">
                  <a14:useLocalDpi xmlns:a14="http://schemas.microsoft.com/office/drawing/2010/main" val="0"/>
                </a:ext>
              </a:extLst>
            </a:blip>
            <a:srcRect l="11240" t="12067" r="6333" b="4224"/>
            <a:stretch/>
          </p:blipFill>
          <p:spPr>
            <a:xfrm>
              <a:off x="8357657" y="1298504"/>
              <a:ext cx="949961" cy="744220"/>
            </a:xfrm>
            <a:prstGeom prst="rect">
              <a:avLst/>
            </a:prstGeom>
          </p:spPr>
        </p:pic>
      </p:grpSp>
      <p:grpSp>
        <p:nvGrpSpPr>
          <p:cNvPr id="36" name="Group 35"/>
          <p:cNvGrpSpPr/>
          <p:nvPr/>
        </p:nvGrpSpPr>
        <p:grpSpPr>
          <a:xfrm>
            <a:off x="888109" y="1434070"/>
            <a:ext cx="8213860" cy="4674193"/>
            <a:chOff x="888109" y="1434070"/>
            <a:chExt cx="8213860" cy="4674193"/>
          </a:xfrm>
        </p:grpSpPr>
        <p:sp>
          <p:nvSpPr>
            <p:cNvPr id="4" name="Rounded Rectangle 3"/>
            <p:cNvSpPr/>
            <p:nvPr/>
          </p:nvSpPr>
          <p:spPr>
            <a:xfrm>
              <a:off x="2821905" y="2404364"/>
              <a:ext cx="6280064" cy="3703899"/>
            </a:xfrm>
            <a:prstGeom prst="round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2915657" y="2015815"/>
              <a:ext cx="5776397" cy="338554"/>
            </a:xfrm>
            <a:prstGeom prst="rect">
              <a:avLst/>
            </a:prstGeom>
            <a:noFill/>
          </p:spPr>
          <p:txBody>
            <a:bodyPr wrap="square" rtlCol="0">
              <a:spAutoFit/>
            </a:bodyPr>
            <a:lstStyle/>
            <a:p>
              <a:pPr algn="ctr"/>
              <a:r>
                <a:rPr lang="en-GB" sz="1600" dirty="0" smtClean="0"/>
                <a:t>Data Package</a:t>
              </a:r>
              <a:endParaRPr lang="en-GB" sz="1600" dirty="0"/>
            </a:p>
          </p:txBody>
        </p:sp>
        <p:sp>
          <p:nvSpPr>
            <p:cNvPr id="33" name="Arc 32"/>
            <p:cNvSpPr/>
            <p:nvPr/>
          </p:nvSpPr>
          <p:spPr>
            <a:xfrm rot="20582792" flipH="1">
              <a:off x="888109" y="1434070"/>
              <a:ext cx="4906285" cy="2425203"/>
            </a:xfrm>
            <a:prstGeom prst="arc">
              <a:avLst>
                <a:gd name="adj1" fmla="val 10946252"/>
                <a:gd name="adj2" fmla="val 21527765"/>
              </a:avLst>
            </a:prstGeom>
            <a:ln w="762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6" name="Slide Number Placeholder 5"/>
          <p:cNvSpPr>
            <a:spLocks noGrp="1"/>
          </p:cNvSpPr>
          <p:nvPr>
            <p:ph type="sldNum" sz="quarter" idx="12"/>
          </p:nvPr>
        </p:nvSpPr>
        <p:spPr/>
        <p:txBody>
          <a:bodyPr/>
          <a:lstStyle/>
          <a:p>
            <a:fld id="{28769FFD-C902-40D6-8C15-E83B3432D7C6}" type="slidenum">
              <a:rPr lang="en-GB" smtClean="0"/>
              <a:t>27</a:t>
            </a:fld>
            <a:endParaRPr lang="en-GB"/>
          </a:p>
        </p:txBody>
      </p:sp>
    </p:spTree>
    <p:extLst>
      <p:ext uri="{BB962C8B-B14F-4D97-AF65-F5344CB8AC3E}">
        <p14:creationId xmlns:p14="http://schemas.microsoft.com/office/powerpoint/2010/main" val="9887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The ‘Open Science’ picture</a:t>
            </a:r>
          </a:p>
        </p:txBody>
      </p:sp>
      <p:pic>
        <p:nvPicPr>
          <p:cNvPr id="3" name="Picture 4" descr="https://ourcodingclub.github.io/img/tidyvers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2043"/>
          <a:stretch/>
        </p:blipFill>
        <p:spPr bwMode="auto">
          <a:xfrm>
            <a:off x="5058808" y="3002047"/>
            <a:ext cx="4757854" cy="3299839"/>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7518077" y="1426187"/>
            <a:ext cx="874084" cy="1344514"/>
            <a:chOff x="10608118" y="1876314"/>
            <a:chExt cx="874084" cy="1344514"/>
          </a:xfrm>
        </p:grpSpPr>
        <p:cxnSp>
          <p:nvCxnSpPr>
            <p:cNvPr id="16" name="Straight Arrow Connector 15"/>
            <p:cNvCxnSpPr/>
            <p:nvPr/>
          </p:nvCxnSpPr>
          <p:spPr>
            <a:xfrm flipV="1">
              <a:off x="11012059" y="2642342"/>
              <a:ext cx="14505" cy="578486"/>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Screen Clipping"/>
            <p:cNvPicPr>
              <a:picLocks noChangeAspect="1"/>
            </p:cNvPicPr>
            <p:nvPr/>
          </p:nvPicPr>
          <p:blipFill rotWithShape="1">
            <a:blip r:embed="rId3">
              <a:extLst>
                <a:ext uri="{28A0092B-C50C-407E-A947-70E740481C1C}">
                  <a14:useLocalDpi xmlns:a14="http://schemas.microsoft.com/office/drawing/2010/main" val="0"/>
                </a:ext>
              </a:extLst>
            </a:blip>
            <a:srcRect t="57912"/>
            <a:stretch/>
          </p:blipFill>
          <p:spPr>
            <a:xfrm>
              <a:off x="10608118" y="1876314"/>
              <a:ext cx="874084" cy="696753"/>
            </a:xfrm>
            <a:prstGeom prst="rect">
              <a:avLst/>
            </a:prstGeom>
          </p:spPr>
        </p:pic>
      </p:grpSp>
      <p:sp>
        <p:nvSpPr>
          <p:cNvPr id="40" name="Rounded Rectangle 39"/>
          <p:cNvSpPr/>
          <p:nvPr/>
        </p:nvSpPr>
        <p:spPr>
          <a:xfrm>
            <a:off x="7151077" y="1321494"/>
            <a:ext cx="1606061" cy="835487"/>
          </a:xfrm>
          <a:prstGeom prst="roundRect">
            <a:avLst/>
          </a:prstGeom>
          <a:solidFill>
            <a:srgbClr val="0066FF">
              <a:alpha val="6666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latin typeface="Courier New" panose="02070309020205020404" pitchFamily="49" charset="0"/>
                <a:cs typeface="Courier New" panose="02070309020205020404" pitchFamily="49" charset="0"/>
              </a:rPr>
              <a:t>Open Access</a:t>
            </a:r>
            <a:endParaRPr lang="en-GB" sz="2400" b="1" dirty="0">
              <a:latin typeface="Courier New" panose="02070309020205020404" pitchFamily="49" charset="0"/>
              <a:cs typeface="Courier New" panose="02070309020205020404" pitchFamily="49" charset="0"/>
            </a:endParaRPr>
          </a:p>
        </p:txBody>
      </p:sp>
      <p:sp>
        <p:nvSpPr>
          <p:cNvPr id="6" name="Rectangle 5"/>
          <p:cNvSpPr/>
          <p:nvPr/>
        </p:nvSpPr>
        <p:spPr>
          <a:xfrm rot="2536956" flipV="1">
            <a:off x="9539342" y="3053890"/>
            <a:ext cx="609600" cy="2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rot="18339159" flipV="1">
            <a:off x="9398667" y="6090169"/>
            <a:ext cx="609600" cy="2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ounded Rectangle 3"/>
          <p:cNvSpPr/>
          <p:nvPr/>
        </p:nvSpPr>
        <p:spPr>
          <a:xfrm>
            <a:off x="6257715" y="2840001"/>
            <a:ext cx="3569458" cy="3703899"/>
          </a:xfrm>
          <a:prstGeom prst="roundRect">
            <a:avLst/>
          </a:prstGeom>
          <a:solidFill>
            <a:srgbClr val="00FF0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latin typeface="Courier New" panose="02070309020205020404" pitchFamily="49" charset="0"/>
                <a:cs typeface="Courier New" panose="02070309020205020404" pitchFamily="49" charset="0"/>
              </a:rPr>
              <a:t>Open Source</a:t>
            </a:r>
            <a:endParaRPr lang="en-GB" sz="2400" b="1" dirty="0">
              <a:latin typeface="Courier New" panose="02070309020205020404" pitchFamily="49" charset="0"/>
              <a:cs typeface="Courier New" panose="02070309020205020404" pitchFamily="49" charset="0"/>
            </a:endParaRPr>
          </a:p>
        </p:txBody>
      </p:sp>
      <p:sp>
        <p:nvSpPr>
          <p:cNvPr id="42" name="Rounded Rectangle 41"/>
          <p:cNvSpPr/>
          <p:nvPr/>
        </p:nvSpPr>
        <p:spPr>
          <a:xfrm>
            <a:off x="4916581" y="3106615"/>
            <a:ext cx="1198908" cy="3071448"/>
          </a:xfrm>
          <a:prstGeom prst="roundRect">
            <a:avLst/>
          </a:prstGeom>
          <a:solidFill>
            <a:srgbClr val="7030A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latin typeface="Courier New" panose="02070309020205020404" pitchFamily="49" charset="0"/>
                <a:cs typeface="Courier New" panose="02070309020205020404" pitchFamily="49" charset="0"/>
              </a:rPr>
              <a:t>Open Data</a:t>
            </a:r>
            <a:endParaRPr lang="en-GB" sz="2400" b="1"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2"/>
          </p:nvPr>
        </p:nvSpPr>
        <p:spPr/>
        <p:txBody>
          <a:bodyPr/>
          <a:lstStyle/>
          <a:p>
            <a:fld id="{28769FFD-C902-40D6-8C15-E83B3432D7C6}" type="slidenum">
              <a:rPr lang="en-GB" smtClean="0"/>
              <a:t>28</a:t>
            </a:fld>
            <a:endParaRPr lang="en-GB"/>
          </a:p>
        </p:txBody>
      </p:sp>
    </p:spTree>
    <p:extLst>
      <p:ext uri="{BB962C8B-B14F-4D97-AF65-F5344CB8AC3E}">
        <p14:creationId xmlns:p14="http://schemas.microsoft.com/office/powerpoint/2010/main" val="369599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The ‘Open Science’ picture</a:t>
            </a:r>
          </a:p>
        </p:txBody>
      </p:sp>
      <p:pic>
        <p:nvPicPr>
          <p:cNvPr id="3" name="Picture 4" descr="https://ourcodingclub.github.io/img/tidyvers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2043"/>
          <a:stretch/>
        </p:blipFill>
        <p:spPr bwMode="auto">
          <a:xfrm>
            <a:off x="5058808" y="3002047"/>
            <a:ext cx="4757854" cy="3299839"/>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7518077" y="1426187"/>
            <a:ext cx="874084" cy="1344514"/>
            <a:chOff x="10608118" y="1876314"/>
            <a:chExt cx="874084" cy="1344514"/>
          </a:xfrm>
        </p:grpSpPr>
        <p:cxnSp>
          <p:nvCxnSpPr>
            <p:cNvPr id="16" name="Straight Arrow Connector 15"/>
            <p:cNvCxnSpPr/>
            <p:nvPr/>
          </p:nvCxnSpPr>
          <p:spPr>
            <a:xfrm flipV="1">
              <a:off x="11012059" y="2642342"/>
              <a:ext cx="14505" cy="578486"/>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Screen Clipping"/>
            <p:cNvPicPr>
              <a:picLocks noChangeAspect="1"/>
            </p:cNvPicPr>
            <p:nvPr/>
          </p:nvPicPr>
          <p:blipFill rotWithShape="1">
            <a:blip r:embed="rId3">
              <a:extLst>
                <a:ext uri="{28A0092B-C50C-407E-A947-70E740481C1C}">
                  <a14:useLocalDpi xmlns:a14="http://schemas.microsoft.com/office/drawing/2010/main" val="0"/>
                </a:ext>
              </a:extLst>
            </a:blip>
            <a:srcRect t="57912"/>
            <a:stretch/>
          </p:blipFill>
          <p:spPr>
            <a:xfrm>
              <a:off x="10608118" y="1876314"/>
              <a:ext cx="874084" cy="696753"/>
            </a:xfrm>
            <a:prstGeom prst="rect">
              <a:avLst/>
            </a:prstGeom>
          </p:spPr>
        </p:pic>
      </p:grpSp>
      <p:sp>
        <p:nvSpPr>
          <p:cNvPr id="6" name="Rectangle 5"/>
          <p:cNvSpPr/>
          <p:nvPr/>
        </p:nvSpPr>
        <p:spPr>
          <a:xfrm rot="2536956" flipV="1">
            <a:off x="9539342" y="3053890"/>
            <a:ext cx="609600" cy="2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rot="18339159" flipV="1">
            <a:off x="9398667" y="6090169"/>
            <a:ext cx="609600" cy="2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p:cNvGrpSpPr/>
          <p:nvPr/>
        </p:nvGrpSpPr>
        <p:grpSpPr>
          <a:xfrm>
            <a:off x="129024" y="2354157"/>
            <a:ext cx="3985776" cy="3020846"/>
            <a:chOff x="129024" y="2354157"/>
            <a:chExt cx="3985776" cy="3020846"/>
          </a:xfrm>
        </p:grpSpPr>
        <p:grpSp>
          <p:nvGrpSpPr>
            <p:cNvPr id="38" name="Group 37"/>
            <p:cNvGrpSpPr/>
            <p:nvPr/>
          </p:nvGrpSpPr>
          <p:grpSpPr>
            <a:xfrm>
              <a:off x="129024" y="3156851"/>
              <a:ext cx="1992582" cy="1626590"/>
              <a:chOff x="7681708" y="416134"/>
              <a:chExt cx="1992582" cy="1626590"/>
            </a:xfrm>
          </p:grpSpPr>
          <p:pic>
            <p:nvPicPr>
              <p:cNvPr id="24" name="Picture 23" descr="Screen Clipping"/>
              <p:cNvPicPr>
                <a:picLocks noChangeAspect="1"/>
              </p:cNvPicPr>
              <p:nvPr/>
            </p:nvPicPr>
            <p:blipFill rotWithShape="1">
              <a:blip r:embed="rId4">
                <a:extLst>
                  <a:ext uri="{28A0092B-C50C-407E-A947-70E740481C1C}">
                    <a14:useLocalDpi xmlns:a14="http://schemas.microsoft.com/office/drawing/2010/main" val="0"/>
                  </a:ext>
                </a:extLst>
              </a:blip>
              <a:srcRect l="11240" t="12067" r="6333" b="4224"/>
              <a:stretch/>
            </p:blipFill>
            <p:spPr>
              <a:xfrm>
                <a:off x="7681708" y="467352"/>
                <a:ext cx="949961" cy="744220"/>
              </a:xfrm>
              <a:prstGeom prst="rect">
                <a:avLst/>
              </a:prstGeom>
            </p:spPr>
          </p:pic>
          <p:pic>
            <p:nvPicPr>
              <p:cNvPr id="28" name="Picture 27" descr="Screen Clipping"/>
              <p:cNvPicPr>
                <a:picLocks noChangeAspect="1"/>
              </p:cNvPicPr>
              <p:nvPr/>
            </p:nvPicPr>
            <p:blipFill rotWithShape="1">
              <a:blip r:embed="rId4">
                <a:extLst>
                  <a:ext uri="{28A0092B-C50C-407E-A947-70E740481C1C}">
                    <a14:useLocalDpi xmlns:a14="http://schemas.microsoft.com/office/drawing/2010/main" val="0"/>
                  </a:ext>
                </a:extLst>
              </a:blip>
              <a:srcRect l="11240" t="12067" r="6333" b="4224"/>
              <a:stretch/>
            </p:blipFill>
            <p:spPr>
              <a:xfrm>
                <a:off x="8724329" y="416134"/>
                <a:ext cx="949961" cy="744220"/>
              </a:xfrm>
              <a:prstGeom prst="rect">
                <a:avLst/>
              </a:prstGeom>
            </p:spPr>
          </p:pic>
          <p:pic>
            <p:nvPicPr>
              <p:cNvPr id="32" name="Picture 31" descr="Screen Clipping"/>
              <p:cNvPicPr>
                <a:picLocks noChangeAspect="1"/>
              </p:cNvPicPr>
              <p:nvPr/>
            </p:nvPicPr>
            <p:blipFill rotWithShape="1">
              <a:blip r:embed="rId4">
                <a:extLst>
                  <a:ext uri="{28A0092B-C50C-407E-A947-70E740481C1C}">
                    <a14:useLocalDpi xmlns:a14="http://schemas.microsoft.com/office/drawing/2010/main" val="0"/>
                  </a:ext>
                </a:extLst>
              </a:blip>
              <a:srcRect l="11240" t="12067" r="6333" b="4224"/>
              <a:stretch/>
            </p:blipFill>
            <p:spPr>
              <a:xfrm>
                <a:off x="8357657" y="1298504"/>
                <a:ext cx="949961" cy="744220"/>
              </a:xfrm>
              <a:prstGeom prst="rect">
                <a:avLst/>
              </a:prstGeom>
            </p:spPr>
          </p:pic>
        </p:grpSp>
        <p:cxnSp>
          <p:nvCxnSpPr>
            <p:cNvPr id="45" name="Straight Arrow Connector 44"/>
            <p:cNvCxnSpPr/>
            <p:nvPr/>
          </p:nvCxnSpPr>
          <p:spPr>
            <a:xfrm>
              <a:off x="2301344" y="3901071"/>
              <a:ext cx="1813456" cy="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248957" y="4407102"/>
              <a:ext cx="1603236" cy="967901"/>
              <a:chOff x="1953135" y="4547457"/>
              <a:chExt cx="1603236" cy="967901"/>
            </a:xfrm>
          </p:grpSpPr>
          <p:cxnSp>
            <p:nvCxnSpPr>
              <p:cNvPr id="46" name="Straight Arrow Connector 45"/>
              <p:cNvCxnSpPr/>
              <p:nvPr/>
            </p:nvCxnSpPr>
            <p:spPr>
              <a:xfrm>
                <a:off x="2005522" y="4547457"/>
                <a:ext cx="1550849" cy="168452"/>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953135" y="5056680"/>
                <a:ext cx="1153548" cy="458678"/>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flipV="1">
              <a:off x="2248957" y="2354157"/>
              <a:ext cx="1603236" cy="967099"/>
              <a:chOff x="1953135" y="4579077"/>
              <a:chExt cx="1603236" cy="967900"/>
            </a:xfrm>
          </p:grpSpPr>
          <p:cxnSp>
            <p:nvCxnSpPr>
              <p:cNvPr id="49" name="Straight Arrow Connector 48"/>
              <p:cNvCxnSpPr/>
              <p:nvPr/>
            </p:nvCxnSpPr>
            <p:spPr>
              <a:xfrm>
                <a:off x="2005522" y="4579077"/>
                <a:ext cx="1550849" cy="168452"/>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953135" y="5088299"/>
                <a:ext cx="1153548" cy="458678"/>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43" name="Rounded Rectangle 42"/>
          <p:cNvSpPr/>
          <p:nvPr/>
        </p:nvSpPr>
        <p:spPr>
          <a:xfrm>
            <a:off x="4596869" y="1184031"/>
            <a:ext cx="5475399" cy="5476285"/>
          </a:xfrm>
          <a:prstGeom prst="roundRect">
            <a:avLst/>
          </a:prstGeom>
          <a:solidFill>
            <a:srgbClr val="FFCC0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600" b="1" dirty="0" smtClean="0">
                <a:latin typeface="Courier New" panose="02070309020205020404" pitchFamily="49" charset="0"/>
                <a:cs typeface="Courier New" panose="02070309020205020404" pitchFamily="49" charset="0"/>
              </a:rPr>
              <a:t>Open Materials</a:t>
            </a:r>
            <a:endParaRPr lang="en-GB" sz="6600" b="1"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28769FFD-C902-40D6-8C15-E83B3432D7C6}" type="slidenum">
              <a:rPr lang="en-GB" smtClean="0"/>
              <a:t>29</a:t>
            </a:fld>
            <a:endParaRPr lang="en-GB"/>
          </a:p>
        </p:txBody>
      </p:sp>
    </p:spTree>
    <p:extLst>
      <p:ext uri="{BB962C8B-B14F-4D97-AF65-F5344CB8AC3E}">
        <p14:creationId xmlns:p14="http://schemas.microsoft.com/office/powerpoint/2010/main" val="31097936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Don’t do what Donny </a:t>
            </a:r>
            <a:r>
              <a:rPr lang="en-GB" sz="4400" b="1" dirty="0" err="1" smtClean="0">
                <a:latin typeface="Garamond" panose="02020404030301010803" pitchFamily="18" charset="0"/>
              </a:rPr>
              <a:t>Dont</a:t>
            </a:r>
            <a:r>
              <a:rPr lang="en-GB" sz="4400" b="1" dirty="0" smtClean="0">
                <a:latin typeface="Garamond" panose="02020404030301010803" pitchFamily="18" charset="0"/>
              </a:rPr>
              <a:t> does!</a:t>
            </a:r>
          </a:p>
        </p:txBody>
      </p:sp>
      <p:pic>
        <p:nvPicPr>
          <p:cNvPr id="3" name="Picture 2">
            <a:hlinkClick r:id="rId3"/>
          </p:cNvPr>
          <p:cNvPicPr>
            <a:picLocks noChangeAspect="1"/>
          </p:cNvPicPr>
          <p:nvPr/>
        </p:nvPicPr>
        <p:blipFill>
          <a:blip r:embed="rId4"/>
          <a:stretch>
            <a:fillRect/>
          </a:stretch>
        </p:blipFill>
        <p:spPr>
          <a:xfrm>
            <a:off x="395537" y="1185443"/>
            <a:ext cx="2728532" cy="2975806"/>
          </a:xfrm>
          <a:prstGeom prst="rect">
            <a:avLst/>
          </a:prstGeom>
        </p:spPr>
      </p:pic>
      <p:sp>
        <p:nvSpPr>
          <p:cNvPr id="7" name="Rectangle 6"/>
          <p:cNvSpPr/>
          <p:nvPr/>
        </p:nvSpPr>
        <p:spPr>
          <a:xfrm>
            <a:off x="395537" y="4725884"/>
            <a:ext cx="11402918" cy="1938992"/>
          </a:xfrm>
          <a:prstGeom prst="rect">
            <a:avLst/>
          </a:prstGeom>
        </p:spPr>
        <p:txBody>
          <a:bodyPr wrap="square">
            <a:spAutoFit/>
          </a:bodyPr>
          <a:lstStyle/>
          <a:p>
            <a:pPr algn="just"/>
            <a:r>
              <a:rPr lang="en-IE" sz="2400" b="1" dirty="0" smtClean="0">
                <a:latin typeface="Courier New" panose="02070309020205020404" pitchFamily="49" charset="0"/>
                <a:cs typeface="Courier New" panose="02070309020205020404" pitchFamily="49" charset="0"/>
              </a:rPr>
              <a:t>Brian </a:t>
            </a:r>
            <a:r>
              <a:rPr lang="en-IE" sz="2400" b="1" dirty="0" err="1" smtClean="0">
                <a:latin typeface="Courier New" panose="02070309020205020404" pitchFamily="49" charset="0"/>
                <a:cs typeface="Courier New" panose="02070309020205020404" pitchFamily="49" charset="0"/>
              </a:rPr>
              <a:t>Wansink</a:t>
            </a:r>
            <a:r>
              <a:rPr lang="en-IE" sz="2400" b="1" dirty="0" smtClean="0">
                <a:latin typeface="Courier New" panose="02070309020205020404" pitchFamily="49" charset="0"/>
                <a:cs typeface="Courier New" panose="02070309020205020404" pitchFamily="49" charset="0"/>
              </a:rPr>
              <a:t>: The grad student who never said no</a:t>
            </a:r>
          </a:p>
          <a:p>
            <a:pPr algn="just"/>
            <a:r>
              <a:rPr lang="en-US" sz="2400" dirty="0" smtClean="0">
                <a:latin typeface="Courier New" panose="02070309020205020404" pitchFamily="49" charset="0"/>
                <a:cs typeface="Courier New" panose="02070309020205020404" pitchFamily="49" charset="0"/>
              </a:rPr>
              <a:t>“Every </a:t>
            </a:r>
            <a:r>
              <a:rPr lang="en-US" sz="2400" dirty="0">
                <a:latin typeface="Courier New" panose="02070309020205020404" pitchFamily="49" charset="0"/>
                <a:cs typeface="Courier New" panose="02070309020205020404" pitchFamily="49" charset="0"/>
              </a:rPr>
              <a:t>day we would scratch our heads, ask "Why," and come up with another way to reanalyze the data with yet another set of plausible hypotheses. </a:t>
            </a:r>
            <a:r>
              <a:rPr lang="en-US" sz="2400" dirty="0" smtClean="0">
                <a:latin typeface="Courier New" panose="02070309020205020404" pitchFamily="49" charset="0"/>
                <a:cs typeface="Courier New" panose="02070309020205020404" pitchFamily="49" charset="0"/>
              </a:rPr>
              <a:t>Eventually </a:t>
            </a:r>
            <a:r>
              <a:rPr lang="en-US" sz="2400" dirty="0">
                <a:latin typeface="Courier New" panose="02070309020205020404" pitchFamily="49" charset="0"/>
                <a:cs typeface="Courier New" panose="02070309020205020404" pitchFamily="49" charset="0"/>
              </a:rPr>
              <a:t>we started discovering </a:t>
            </a:r>
            <a:r>
              <a:rPr lang="en-US" sz="2400" dirty="0" smtClean="0">
                <a:latin typeface="Courier New" panose="02070309020205020404" pitchFamily="49" charset="0"/>
                <a:cs typeface="Courier New" panose="02070309020205020404" pitchFamily="49" charset="0"/>
              </a:rPr>
              <a:t>solutions”</a:t>
            </a:r>
            <a:endParaRPr lang="en-US" sz="2400" dirty="0">
              <a:latin typeface="Courier New" panose="02070309020205020404" pitchFamily="49" charset="0"/>
              <a:cs typeface="Courier New" panose="02070309020205020404" pitchFamily="49" charset="0"/>
            </a:endParaRPr>
          </a:p>
        </p:txBody>
      </p:sp>
      <p:grpSp>
        <p:nvGrpSpPr>
          <p:cNvPr id="5" name="Group 4"/>
          <p:cNvGrpSpPr/>
          <p:nvPr/>
        </p:nvGrpSpPr>
        <p:grpSpPr>
          <a:xfrm>
            <a:off x="3478923" y="1061051"/>
            <a:ext cx="8441883" cy="2953902"/>
            <a:chOff x="3478923" y="1061051"/>
            <a:chExt cx="8441883" cy="2953902"/>
          </a:xfrm>
        </p:grpSpPr>
        <p:pic>
          <p:nvPicPr>
            <p:cNvPr id="4" name="Picture 3" descr="Screen Clipping">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3835" y="1185443"/>
              <a:ext cx="3556971" cy="2829510"/>
            </a:xfrm>
            <a:prstGeom prst="rect">
              <a:avLst/>
            </a:prstGeom>
          </p:spPr>
        </p:pic>
        <p:sp>
          <p:nvSpPr>
            <p:cNvPr id="6" name="TextBox 5"/>
            <p:cNvSpPr txBox="1"/>
            <p:nvPr/>
          </p:nvSpPr>
          <p:spPr>
            <a:xfrm>
              <a:off x="3478923" y="1185443"/>
              <a:ext cx="4866291" cy="2677656"/>
            </a:xfrm>
            <a:prstGeom prst="rect">
              <a:avLst/>
            </a:prstGeom>
            <a:noFill/>
          </p:spPr>
          <p:txBody>
            <a:bodyPr wrap="square" rtlCol="0">
              <a:spAutoFit/>
            </a:bodyPr>
            <a:lstStyle/>
            <a:p>
              <a:r>
                <a:rPr lang="en-GB" sz="2400" dirty="0" smtClean="0">
                  <a:latin typeface="Courier New" panose="02070309020205020404" pitchFamily="49" charset="0"/>
                  <a:cs typeface="Courier New" panose="02070309020205020404" pitchFamily="49" charset="0"/>
                </a:rPr>
                <a:t>“In short, peer review misses all the hard stuff, and a worrying amount of the easy stuff”</a:t>
              </a:r>
            </a:p>
            <a:p>
              <a:endParaRPr lang="en-GB" sz="2400" dirty="0" smtClean="0">
                <a:latin typeface="Courier New" panose="02070309020205020404" pitchFamily="49" charset="0"/>
                <a:cs typeface="Courier New" panose="02070309020205020404" pitchFamily="49" charset="0"/>
              </a:endParaRPr>
            </a:p>
            <a:p>
              <a:r>
                <a:rPr lang="en-GB" sz="2400" dirty="0" smtClean="0">
                  <a:latin typeface="Courier New" panose="02070309020205020404" pitchFamily="49" charset="0"/>
                  <a:cs typeface="Courier New" panose="02070309020205020404" pitchFamily="49" charset="0"/>
                </a:rPr>
                <a:t>James Heathers,</a:t>
              </a:r>
            </a:p>
            <a:p>
              <a:r>
                <a:rPr lang="en-GB" sz="2400" dirty="0" err="1" smtClean="0">
                  <a:latin typeface="Courier New" panose="02070309020205020404" pitchFamily="49" charset="0"/>
                  <a:cs typeface="Courier New" panose="02070309020205020404" pitchFamily="49" charset="0"/>
                </a:rPr>
                <a:t>Northwestern</a:t>
              </a:r>
              <a:r>
                <a:rPr lang="en-GB" sz="2400" dirty="0" smtClean="0">
                  <a:latin typeface="Courier New" panose="02070309020205020404" pitchFamily="49" charset="0"/>
                  <a:cs typeface="Courier New" panose="02070309020205020404" pitchFamily="49" charset="0"/>
                </a:rPr>
                <a:t> University</a:t>
              </a:r>
              <a:endParaRPr lang="en-GB" sz="2400" dirty="0">
                <a:latin typeface="Courier New" panose="02070309020205020404" pitchFamily="49" charset="0"/>
                <a:cs typeface="Courier New" panose="02070309020205020404" pitchFamily="49" charset="0"/>
              </a:endParaRPr>
            </a:p>
          </p:txBody>
        </p:sp>
        <p:sp>
          <p:nvSpPr>
            <p:cNvPr id="8" name="TextBox 7"/>
            <p:cNvSpPr txBox="1"/>
            <p:nvPr/>
          </p:nvSpPr>
          <p:spPr>
            <a:xfrm>
              <a:off x="7943633" y="1061051"/>
              <a:ext cx="3854822" cy="461665"/>
            </a:xfrm>
            <a:prstGeom prst="rect">
              <a:avLst/>
            </a:prstGeom>
            <a:solidFill>
              <a:schemeClr val="bg1"/>
            </a:solidFill>
          </p:spPr>
          <p:txBody>
            <a:bodyPr wrap="square" rtlCol="0">
              <a:spAutoFit/>
            </a:bodyPr>
            <a:lstStyle/>
            <a:p>
              <a:pPr algn="ctr"/>
              <a:r>
                <a:rPr lang="en-GB" sz="2400" b="1" dirty="0" smtClean="0">
                  <a:latin typeface="Courier New" panose="02070309020205020404" pitchFamily="49" charset="0"/>
                  <a:cs typeface="Courier New" panose="02070309020205020404" pitchFamily="49" charset="0"/>
                </a:rPr>
                <a:t>#</a:t>
              </a:r>
              <a:r>
                <a:rPr lang="en-GB" sz="2400" b="1" dirty="0" err="1" smtClean="0">
                  <a:latin typeface="Courier New" panose="02070309020205020404" pitchFamily="49" charset="0"/>
                  <a:cs typeface="Courier New" panose="02070309020205020404" pitchFamily="49" charset="0"/>
                </a:rPr>
                <a:t>datathugs</a:t>
              </a:r>
              <a:endParaRPr lang="en-GB" sz="2400" b="1" dirty="0">
                <a:latin typeface="Courier New" panose="02070309020205020404" pitchFamily="49" charset="0"/>
                <a:cs typeface="Courier New" panose="02070309020205020404" pitchFamily="49" charset="0"/>
              </a:endParaRPr>
            </a:p>
          </p:txBody>
        </p:sp>
      </p:grpSp>
      <p:sp>
        <p:nvSpPr>
          <p:cNvPr id="9" name="Slide Number Placeholder 8"/>
          <p:cNvSpPr>
            <a:spLocks noGrp="1"/>
          </p:cNvSpPr>
          <p:nvPr>
            <p:ph type="sldNum" sz="quarter" idx="12"/>
          </p:nvPr>
        </p:nvSpPr>
        <p:spPr/>
        <p:txBody>
          <a:bodyPr/>
          <a:lstStyle/>
          <a:p>
            <a:fld id="{28769FFD-C902-40D6-8C15-E83B3432D7C6}" type="slidenum">
              <a:rPr lang="en-GB" smtClean="0"/>
              <a:t>3</a:t>
            </a:fld>
            <a:endParaRPr lang="en-GB"/>
          </a:p>
        </p:txBody>
      </p:sp>
    </p:spTree>
    <p:extLst>
      <p:ext uri="{BB962C8B-B14F-4D97-AF65-F5344CB8AC3E}">
        <p14:creationId xmlns:p14="http://schemas.microsoft.com/office/powerpoint/2010/main" val="29495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What does this allow us to do?</a:t>
            </a:r>
          </a:p>
        </p:txBody>
      </p:sp>
      <p:grpSp>
        <p:nvGrpSpPr>
          <p:cNvPr id="143" name="Group 142"/>
          <p:cNvGrpSpPr/>
          <p:nvPr/>
        </p:nvGrpSpPr>
        <p:grpSpPr>
          <a:xfrm>
            <a:off x="3605539" y="900206"/>
            <a:ext cx="3534400" cy="3572126"/>
            <a:chOff x="3605539" y="900206"/>
            <a:chExt cx="3534400" cy="3572126"/>
          </a:xfrm>
        </p:grpSpPr>
        <p:cxnSp>
          <p:nvCxnSpPr>
            <p:cNvPr id="85" name="Straight Connector 84"/>
            <p:cNvCxnSpPr/>
            <p:nvPr/>
          </p:nvCxnSpPr>
          <p:spPr>
            <a:xfrm flipH="1">
              <a:off x="3605539" y="2600113"/>
              <a:ext cx="10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4831127" y="900206"/>
              <a:ext cx="995970" cy="2926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analysis</a:t>
              </a:r>
              <a:endParaRPr lang="en-GB" sz="1200" dirty="0">
                <a:solidFill>
                  <a:schemeClr val="tx1"/>
                </a:solidFill>
              </a:endParaRPr>
            </a:p>
          </p:txBody>
        </p:sp>
        <p:cxnSp>
          <p:nvCxnSpPr>
            <p:cNvPr id="87" name="Straight Connector 86"/>
            <p:cNvCxnSpPr/>
            <p:nvPr/>
          </p:nvCxnSpPr>
          <p:spPr>
            <a:xfrm flipH="1">
              <a:off x="5320479" y="1192865"/>
              <a:ext cx="8633" cy="31362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5330179" y="1656054"/>
              <a:ext cx="354167" cy="1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5322650" y="3052458"/>
              <a:ext cx="354167" cy="1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5322650" y="3484808"/>
              <a:ext cx="354167" cy="1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5675774" y="1509724"/>
              <a:ext cx="1040516" cy="2926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data</a:t>
              </a:r>
            </a:p>
          </p:txBody>
        </p:sp>
        <p:sp>
          <p:nvSpPr>
            <p:cNvPr id="92" name="Rectangle 91"/>
            <p:cNvSpPr/>
            <p:nvPr/>
          </p:nvSpPr>
          <p:spPr>
            <a:xfrm>
              <a:off x="5669751" y="2913476"/>
              <a:ext cx="1039010" cy="2926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scripts</a:t>
              </a:r>
              <a:endParaRPr lang="en-GB" sz="1200" dirty="0">
                <a:solidFill>
                  <a:schemeClr val="tx1"/>
                </a:solidFill>
              </a:endParaRPr>
            </a:p>
          </p:txBody>
        </p:sp>
        <p:sp>
          <p:nvSpPr>
            <p:cNvPr id="93" name="Rectangle 92"/>
            <p:cNvSpPr/>
            <p:nvPr/>
          </p:nvSpPr>
          <p:spPr>
            <a:xfrm>
              <a:off x="5669751" y="3338478"/>
              <a:ext cx="1043966" cy="2926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plots</a:t>
              </a:r>
              <a:endParaRPr lang="en-GB" sz="1200" dirty="0">
                <a:solidFill>
                  <a:schemeClr val="tx1"/>
                </a:solidFill>
              </a:endParaRPr>
            </a:p>
          </p:txBody>
        </p:sp>
        <p:cxnSp>
          <p:nvCxnSpPr>
            <p:cNvPr id="94" name="Straight Connector 93"/>
            <p:cNvCxnSpPr/>
            <p:nvPr/>
          </p:nvCxnSpPr>
          <p:spPr>
            <a:xfrm flipH="1">
              <a:off x="5321582" y="3907865"/>
              <a:ext cx="354167" cy="1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5668683" y="3761536"/>
              <a:ext cx="1043966" cy="2926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tables</a:t>
              </a:r>
              <a:endParaRPr lang="en-GB" sz="1200" dirty="0">
                <a:solidFill>
                  <a:schemeClr val="tx1"/>
                </a:solidFill>
              </a:endParaRPr>
            </a:p>
          </p:txBody>
        </p:sp>
        <p:cxnSp>
          <p:nvCxnSpPr>
            <p:cNvPr id="96" name="Straight Connector 95"/>
            <p:cNvCxnSpPr/>
            <p:nvPr/>
          </p:nvCxnSpPr>
          <p:spPr>
            <a:xfrm>
              <a:off x="6110954" y="1802383"/>
              <a:ext cx="1330" cy="2435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6110954" y="1984284"/>
              <a:ext cx="792766" cy="2926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err="1" smtClean="0">
                  <a:solidFill>
                    <a:schemeClr val="tx1"/>
                  </a:solidFill>
                </a:rPr>
                <a:t>raw_data</a:t>
              </a:r>
              <a:endParaRPr lang="en-GB" sz="1200" dirty="0" smtClean="0">
                <a:solidFill>
                  <a:schemeClr val="tx1"/>
                </a:solidFill>
              </a:endParaRPr>
            </a:p>
          </p:txBody>
        </p:sp>
        <p:cxnSp>
          <p:nvCxnSpPr>
            <p:cNvPr id="98" name="Straight Connector 97"/>
            <p:cNvCxnSpPr/>
            <p:nvPr/>
          </p:nvCxnSpPr>
          <p:spPr>
            <a:xfrm>
              <a:off x="5827097" y="1802383"/>
              <a:ext cx="0" cy="85582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827097" y="2432102"/>
              <a:ext cx="396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197362" y="2318375"/>
              <a:ext cx="942577" cy="276999"/>
            </a:xfrm>
            <a:prstGeom prst="rect">
              <a:avLst/>
            </a:prstGeom>
            <a:noFill/>
          </p:spPr>
          <p:txBody>
            <a:bodyPr wrap="square" rtlCol="0">
              <a:spAutoFit/>
            </a:bodyPr>
            <a:lstStyle/>
            <a:p>
              <a:r>
                <a:rPr lang="en-GB" sz="1200" dirty="0" smtClean="0"/>
                <a:t>README.txt</a:t>
              </a:r>
              <a:endParaRPr lang="en-GB" sz="1200" dirty="0"/>
            </a:p>
          </p:txBody>
        </p:sp>
        <p:cxnSp>
          <p:nvCxnSpPr>
            <p:cNvPr id="101" name="Straight Connector 100"/>
            <p:cNvCxnSpPr/>
            <p:nvPr/>
          </p:nvCxnSpPr>
          <p:spPr>
            <a:xfrm>
              <a:off x="5827097" y="2658206"/>
              <a:ext cx="396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6197362" y="2544478"/>
              <a:ext cx="886383" cy="276999"/>
            </a:xfrm>
            <a:prstGeom prst="rect">
              <a:avLst/>
            </a:prstGeom>
            <a:noFill/>
          </p:spPr>
          <p:txBody>
            <a:bodyPr wrap="square" rtlCol="0">
              <a:spAutoFit/>
            </a:bodyPr>
            <a:lstStyle/>
            <a:p>
              <a:r>
                <a:rPr lang="en-GB" sz="1200" dirty="0" smtClean="0"/>
                <a:t>codebook</a:t>
              </a:r>
              <a:endParaRPr lang="en-GB" sz="1200" dirty="0"/>
            </a:p>
          </p:txBody>
        </p:sp>
        <p:cxnSp>
          <p:nvCxnSpPr>
            <p:cNvPr id="103" name="Straight Connector 102"/>
            <p:cNvCxnSpPr/>
            <p:nvPr/>
          </p:nvCxnSpPr>
          <p:spPr>
            <a:xfrm>
              <a:off x="4998235" y="2908959"/>
              <a:ext cx="325255" cy="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3889413" y="2776047"/>
              <a:ext cx="1111940" cy="276999"/>
            </a:xfrm>
            <a:prstGeom prst="rect">
              <a:avLst/>
            </a:prstGeom>
            <a:noFill/>
          </p:spPr>
          <p:txBody>
            <a:bodyPr wrap="square" rtlCol="0">
              <a:spAutoFit/>
            </a:bodyPr>
            <a:lstStyle/>
            <a:p>
              <a:pPr algn="r"/>
              <a:r>
                <a:rPr lang="en-GB" sz="1200" dirty="0" err="1" smtClean="0"/>
                <a:t>project.Rproj</a:t>
              </a:r>
              <a:endParaRPr lang="en-GB" sz="1200" dirty="0"/>
            </a:p>
          </p:txBody>
        </p:sp>
        <p:cxnSp>
          <p:nvCxnSpPr>
            <p:cNvPr id="105" name="Straight Connector 104"/>
            <p:cNvCxnSpPr/>
            <p:nvPr/>
          </p:nvCxnSpPr>
          <p:spPr>
            <a:xfrm>
              <a:off x="4998235" y="3259068"/>
              <a:ext cx="325255" cy="505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4039611" y="3125910"/>
              <a:ext cx="963543" cy="276999"/>
            </a:xfrm>
            <a:prstGeom prst="rect">
              <a:avLst/>
            </a:prstGeom>
            <a:noFill/>
          </p:spPr>
          <p:txBody>
            <a:bodyPr wrap="square" rtlCol="0">
              <a:spAutoFit/>
            </a:bodyPr>
            <a:lstStyle/>
            <a:p>
              <a:pPr algn="r"/>
              <a:r>
                <a:rPr lang="en-GB" sz="1200" dirty="0" err="1" smtClean="0"/>
                <a:t>project.Rmd</a:t>
              </a:r>
              <a:endParaRPr lang="en-GB" sz="1200" dirty="0"/>
            </a:p>
          </p:txBody>
        </p:sp>
        <p:cxnSp>
          <p:nvCxnSpPr>
            <p:cNvPr id="107" name="Straight Connector 106"/>
            <p:cNvCxnSpPr/>
            <p:nvPr/>
          </p:nvCxnSpPr>
          <p:spPr>
            <a:xfrm>
              <a:off x="4995223" y="3696821"/>
              <a:ext cx="325255" cy="505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3889413" y="3558829"/>
              <a:ext cx="1113741" cy="276999"/>
            </a:xfrm>
            <a:prstGeom prst="rect">
              <a:avLst/>
            </a:prstGeom>
            <a:noFill/>
          </p:spPr>
          <p:txBody>
            <a:bodyPr wrap="square" rtlCol="0">
              <a:spAutoFit/>
            </a:bodyPr>
            <a:lstStyle/>
            <a:p>
              <a:pPr algn="r"/>
              <a:r>
                <a:rPr lang="en-GB" sz="1200" dirty="0" smtClean="0"/>
                <a:t>README.md</a:t>
              </a:r>
              <a:endParaRPr lang="en-GB" sz="1200" dirty="0"/>
            </a:p>
          </p:txBody>
        </p:sp>
        <p:cxnSp>
          <p:nvCxnSpPr>
            <p:cNvPr id="79" name="Straight Connector 78"/>
            <p:cNvCxnSpPr/>
            <p:nvPr/>
          </p:nvCxnSpPr>
          <p:spPr>
            <a:xfrm flipH="1">
              <a:off x="5321582" y="4326002"/>
              <a:ext cx="354167" cy="1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5668683" y="4179673"/>
              <a:ext cx="1043966" cy="2926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A.N. Other</a:t>
              </a:r>
              <a:endParaRPr lang="en-GB" sz="1200" dirty="0">
                <a:solidFill>
                  <a:schemeClr val="tx1"/>
                </a:solidFill>
              </a:endParaRPr>
            </a:p>
          </p:txBody>
        </p:sp>
      </p:grpSp>
      <p:grpSp>
        <p:nvGrpSpPr>
          <p:cNvPr id="142" name="Group 141"/>
          <p:cNvGrpSpPr/>
          <p:nvPr/>
        </p:nvGrpSpPr>
        <p:grpSpPr>
          <a:xfrm>
            <a:off x="3105144" y="3634603"/>
            <a:ext cx="3902403" cy="2147909"/>
            <a:chOff x="3105144" y="3634603"/>
            <a:chExt cx="3902403" cy="2147909"/>
          </a:xfrm>
        </p:grpSpPr>
        <p:sp>
          <p:nvSpPr>
            <p:cNvPr id="132" name="Arc 131"/>
            <p:cNvSpPr/>
            <p:nvPr/>
          </p:nvSpPr>
          <p:spPr>
            <a:xfrm rot="16862538" flipH="1" flipV="1">
              <a:off x="4038534" y="2701213"/>
              <a:ext cx="2035623" cy="3902403"/>
            </a:xfrm>
            <a:prstGeom prst="arc">
              <a:avLst>
                <a:gd name="adj1" fmla="val 16667803"/>
                <a:gd name="adj2" fmla="val 20778408"/>
              </a:avLst>
            </a:prstGeom>
            <a:ln w="19050">
              <a:solidFill>
                <a:srgbClr val="33CC33"/>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16" name="Straight Connector 115"/>
            <p:cNvCxnSpPr/>
            <p:nvPr/>
          </p:nvCxnSpPr>
          <p:spPr>
            <a:xfrm>
              <a:off x="4074135" y="5307953"/>
              <a:ext cx="1330" cy="24351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4074135" y="5489853"/>
              <a:ext cx="776184" cy="292659"/>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err="1" smtClean="0">
                  <a:solidFill>
                    <a:srgbClr val="0000FF"/>
                  </a:solidFill>
                </a:rPr>
                <a:t>raw_data</a:t>
              </a:r>
              <a:endParaRPr lang="en-GB" sz="1200" dirty="0" smtClean="0">
                <a:solidFill>
                  <a:srgbClr val="0000FF"/>
                </a:solidFill>
              </a:endParaRPr>
            </a:p>
          </p:txBody>
        </p:sp>
      </p:grpSp>
      <p:grpSp>
        <p:nvGrpSpPr>
          <p:cNvPr id="6" name="Group 5"/>
          <p:cNvGrpSpPr/>
          <p:nvPr/>
        </p:nvGrpSpPr>
        <p:grpSpPr>
          <a:xfrm>
            <a:off x="1899093" y="1074420"/>
            <a:ext cx="4210499" cy="6164120"/>
            <a:chOff x="1899093" y="1074420"/>
            <a:chExt cx="4210499" cy="616412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7135" t="8714" r="16274" b="62702"/>
            <a:stretch/>
          </p:blipFill>
          <p:spPr>
            <a:xfrm>
              <a:off x="3890296" y="4408760"/>
              <a:ext cx="1367329" cy="382665"/>
            </a:xfrm>
            <a:prstGeom prst="rect">
              <a:avLst/>
            </a:prstGeom>
          </p:spPr>
        </p:pic>
        <p:grpSp>
          <p:nvGrpSpPr>
            <p:cNvPr id="141" name="Group 140"/>
            <p:cNvGrpSpPr/>
            <p:nvPr/>
          </p:nvGrpSpPr>
          <p:grpSpPr>
            <a:xfrm>
              <a:off x="1899093" y="1074420"/>
              <a:ext cx="4210499" cy="6164120"/>
              <a:chOff x="1899093" y="1074420"/>
              <a:chExt cx="4210499" cy="6164120"/>
            </a:xfrm>
          </p:grpSpPr>
          <p:sp>
            <p:nvSpPr>
              <p:cNvPr id="128" name="Arc 127"/>
              <p:cNvSpPr/>
              <p:nvPr/>
            </p:nvSpPr>
            <p:spPr>
              <a:xfrm flipH="1">
                <a:off x="3290428" y="1074420"/>
                <a:ext cx="2819164" cy="6164120"/>
              </a:xfrm>
              <a:prstGeom prst="arc">
                <a:avLst>
                  <a:gd name="adj1" fmla="val 16200000"/>
                  <a:gd name="adj2" fmla="val 409424"/>
                </a:avLst>
              </a:prstGeom>
              <a:ln w="19050">
                <a:solidFill>
                  <a:srgbClr val="FF0000"/>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40" name="Group 139"/>
              <p:cNvGrpSpPr/>
              <p:nvPr/>
            </p:nvGrpSpPr>
            <p:grpSpPr>
              <a:xfrm>
                <a:off x="1899093" y="4344707"/>
                <a:ext cx="3358532" cy="2460208"/>
                <a:chOff x="1899093" y="4344707"/>
                <a:chExt cx="3358532" cy="2460208"/>
              </a:xfrm>
            </p:grpSpPr>
            <p:sp>
              <p:nvSpPr>
                <p:cNvPr id="122" name="TextBox 121"/>
                <p:cNvSpPr txBox="1"/>
                <p:nvPr/>
              </p:nvSpPr>
              <p:spPr>
                <a:xfrm>
                  <a:off x="4153960" y="6029785"/>
                  <a:ext cx="922920" cy="276999"/>
                </a:xfrm>
                <a:prstGeom prst="rect">
                  <a:avLst/>
                </a:prstGeom>
                <a:noFill/>
              </p:spPr>
              <p:txBody>
                <a:bodyPr wrap="square" rtlCol="0">
                  <a:spAutoFit/>
                </a:bodyPr>
                <a:lstStyle/>
                <a:p>
                  <a:r>
                    <a:rPr lang="en-GB" sz="1200" dirty="0" smtClean="0"/>
                    <a:t>codebook</a:t>
                  </a:r>
                  <a:endParaRPr lang="en-GB" sz="1200" dirty="0"/>
                </a:p>
              </p:txBody>
            </p:sp>
            <p:cxnSp>
              <p:nvCxnSpPr>
                <p:cNvPr id="83" name="Straight Connector 82"/>
                <p:cNvCxnSpPr/>
                <p:nvPr/>
              </p:nvCxnSpPr>
              <p:spPr>
                <a:xfrm>
                  <a:off x="2958404" y="5775450"/>
                  <a:ext cx="282172" cy="716"/>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1953958" y="4344707"/>
                  <a:ext cx="3303667" cy="2460208"/>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smtClean="0">
                    <a:solidFill>
                      <a:schemeClr val="tx1"/>
                    </a:solidFill>
                  </a:endParaRPr>
                </a:p>
              </p:txBody>
            </p:sp>
            <p:sp>
              <p:nvSpPr>
                <p:cNvPr id="110" name="Rectangle 109"/>
                <p:cNvSpPr/>
                <p:nvPr/>
              </p:nvSpPr>
              <p:spPr>
                <a:xfrm>
                  <a:off x="2794308" y="4405775"/>
                  <a:ext cx="995970" cy="2926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OSF / DOI</a:t>
                  </a:r>
                  <a:endParaRPr lang="en-GB" sz="1200" dirty="0">
                    <a:solidFill>
                      <a:schemeClr val="tx1"/>
                    </a:solidFill>
                  </a:endParaRPr>
                </a:p>
              </p:txBody>
            </p:sp>
            <p:cxnSp>
              <p:nvCxnSpPr>
                <p:cNvPr id="111" name="Straight Connector 110"/>
                <p:cNvCxnSpPr/>
                <p:nvPr/>
              </p:nvCxnSpPr>
              <p:spPr>
                <a:xfrm flipH="1">
                  <a:off x="3292231" y="4698435"/>
                  <a:ext cx="62" cy="1857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3293360" y="5161623"/>
                  <a:ext cx="354167" cy="1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3285831" y="6558028"/>
                  <a:ext cx="354167" cy="1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3638956" y="5015293"/>
                  <a:ext cx="1040516" cy="2926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data</a:t>
                  </a:r>
                </a:p>
              </p:txBody>
            </p:sp>
            <p:sp>
              <p:nvSpPr>
                <p:cNvPr id="115" name="Rectangle 114"/>
                <p:cNvSpPr/>
                <p:nvPr/>
              </p:nvSpPr>
              <p:spPr>
                <a:xfrm>
                  <a:off x="3632932" y="6419045"/>
                  <a:ext cx="1039010" cy="29265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scripts</a:t>
                  </a:r>
                  <a:endParaRPr lang="en-GB" sz="1200" dirty="0">
                    <a:solidFill>
                      <a:schemeClr val="tx1"/>
                    </a:solidFill>
                  </a:endParaRPr>
                </a:p>
              </p:txBody>
            </p:sp>
            <p:cxnSp>
              <p:nvCxnSpPr>
                <p:cNvPr id="118" name="Straight Connector 117"/>
                <p:cNvCxnSpPr/>
                <p:nvPr/>
              </p:nvCxnSpPr>
              <p:spPr>
                <a:xfrm>
                  <a:off x="3790278" y="5307953"/>
                  <a:ext cx="0" cy="85582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790278" y="5937672"/>
                  <a:ext cx="396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4143398" y="5801084"/>
                  <a:ext cx="1088090" cy="276999"/>
                </a:xfrm>
                <a:prstGeom prst="rect">
                  <a:avLst/>
                </a:prstGeom>
                <a:noFill/>
              </p:spPr>
              <p:txBody>
                <a:bodyPr wrap="square" rtlCol="0">
                  <a:spAutoFit/>
                </a:bodyPr>
                <a:lstStyle/>
                <a:p>
                  <a:r>
                    <a:rPr lang="en-GB" sz="1200" dirty="0" smtClean="0"/>
                    <a:t>README.txt</a:t>
                  </a:r>
                  <a:endParaRPr lang="en-GB" sz="1200" dirty="0"/>
                </a:p>
              </p:txBody>
            </p:sp>
            <p:cxnSp>
              <p:nvCxnSpPr>
                <p:cNvPr id="121" name="Straight Connector 120"/>
                <p:cNvCxnSpPr/>
                <p:nvPr/>
              </p:nvCxnSpPr>
              <p:spPr>
                <a:xfrm>
                  <a:off x="3790278" y="6163775"/>
                  <a:ext cx="396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2961416" y="5382091"/>
                  <a:ext cx="282172" cy="716"/>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1899093" y="5239020"/>
                  <a:ext cx="1068451" cy="276999"/>
                </a:xfrm>
                <a:prstGeom prst="rect">
                  <a:avLst/>
                </a:prstGeom>
                <a:noFill/>
              </p:spPr>
              <p:txBody>
                <a:bodyPr wrap="square" rtlCol="0">
                  <a:spAutoFit/>
                </a:bodyPr>
                <a:lstStyle/>
                <a:p>
                  <a:pPr algn="r"/>
                  <a:r>
                    <a:rPr lang="en-GB" sz="1200" dirty="0" err="1" smtClean="0">
                      <a:solidFill>
                        <a:srgbClr val="0000FF"/>
                      </a:solidFill>
                    </a:rPr>
                    <a:t>project.Rproj</a:t>
                  </a:r>
                  <a:endParaRPr lang="en-GB" sz="1200" dirty="0">
                    <a:solidFill>
                      <a:srgbClr val="0000FF"/>
                    </a:solidFill>
                  </a:endParaRPr>
                </a:p>
              </p:txBody>
            </p:sp>
            <p:sp>
              <p:nvSpPr>
                <p:cNvPr id="125" name="TextBox 124"/>
                <p:cNvSpPr txBox="1"/>
                <p:nvPr/>
              </p:nvSpPr>
              <p:spPr>
                <a:xfrm>
                  <a:off x="1953959" y="5639554"/>
                  <a:ext cx="1015388" cy="276999"/>
                </a:xfrm>
                <a:prstGeom prst="rect">
                  <a:avLst/>
                </a:prstGeom>
                <a:noFill/>
              </p:spPr>
              <p:txBody>
                <a:bodyPr wrap="square" rtlCol="0">
                  <a:spAutoFit/>
                </a:bodyPr>
                <a:lstStyle/>
                <a:p>
                  <a:pPr algn="r"/>
                  <a:r>
                    <a:rPr lang="en-GB" sz="1200" dirty="0" err="1" smtClean="0">
                      <a:solidFill>
                        <a:srgbClr val="0000FF"/>
                      </a:solidFill>
                    </a:rPr>
                    <a:t>project.Rmd</a:t>
                  </a:r>
                  <a:endParaRPr lang="en-GB" sz="1200" dirty="0">
                    <a:solidFill>
                      <a:srgbClr val="0000FF"/>
                    </a:solidFill>
                  </a:endParaRPr>
                </a:p>
              </p:txBody>
            </p:sp>
            <p:cxnSp>
              <p:nvCxnSpPr>
                <p:cNvPr id="126" name="Straight Connector 125"/>
                <p:cNvCxnSpPr/>
                <p:nvPr/>
              </p:nvCxnSpPr>
              <p:spPr>
                <a:xfrm>
                  <a:off x="2961416" y="6222608"/>
                  <a:ext cx="282172" cy="2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1899093" y="6082076"/>
                  <a:ext cx="1070253" cy="276999"/>
                </a:xfrm>
                <a:prstGeom prst="rect">
                  <a:avLst/>
                </a:prstGeom>
                <a:noFill/>
              </p:spPr>
              <p:txBody>
                <a:bodyPr wrap="square" rtlCol="0">
                  <a:spAutoFit/>
                </a:bodyPr>
                <a:lstStyle/>
                <a:p>
                  <a:pPr algn="r"/>
                  <a:r>
                    <a:rPr lang="en-GB" sz="1200" dirty="0" smtClean="0"/>
                    <a:t>README.md</a:t>
                  </a:r>
                  <a:endParaRPr lang="en-GB" sz="1200" dirty="0"/>
                </a:p>
              </p:txBody>
            </p:sp>
            <p:cxnSp>
              <p:nvCxnSpPr>
                <p:cNvPr id="81" name="Straight Connector 80"/>
                <p:cNvCxnSpPr/>
                <p:nvPr/>
              </p:nvCxnSpPr>
              <p:spPr>
                <a:xfrm>
                  <a:off x="2961416" y="6541631"/>
                  <a:ext cx="282172" cy="266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2180301" y="6423959"/>
                  <a:ext cx="789045" cy="225184"/>
                </a:xfrm>
                <a:prstGeom prst="rect">
                  <a:avLst/>
                </a:prstGeom>
                <a:noFill/>
              </p:spPr>
              <p:txBody>
                <a:bodyPr wrap="square" rtlCol="0">
                  <a:spAutoFit/>
                </a:bodyPr>
                <a:lstStyle/>
                <a:p>
                  <a:pPr algn="r"/>
                  <a:r>
                    <a:rPr lang="en-GB" sz="1200" dirty="0" smtClean="0"/>
                    <a:t>LICENCE</a:t>
                  </a:r>
                  <a:endParaRPr lang="en-GB" sz="1200" dirty="0"/>
                </a:p>
              </p:txBody>
            </p:sp>
          </p:grpSp>
        </p:gr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7422" y="4426337"/>
              <a:ext cx="888562" cy="735285"/>
            </a:xfrm>
            <a:prstGeom prst="rect">
              <a:avLst/>
            </a:prstGeom>
          </p:spPr>
        </p:pic>
      </p:grpSp>
      <p:grpSp>
        <p:nvGrpSpPr>
          <p:cNvPr id="7" name="Group 6"/>
          <p:cNvGrpSpPr/>
          <p:nvPr/>
        </p:nvGrpSpPr>
        <p:grpSpPr>
          <a:xfrm>
            <a:off x="5668682" y="1554003"/>
            <a:ext cx="3237612" cy="4082179"/>
            <a:chOff x="5668682" y="1554003"/>
            <a:chExt cx="3237612" cy="4082179"/>
          </a:xfrm>
        </p:grpSpPr>
        <p:grpSp>
          <p:nvGrpSpPr>
            <p:cNvPr id="135" name="Group 134"/>
            <p:cNvGrpSpPr/>
            <p:nvPr/>
          </p:nvGrpSpPr>
          <p:grpSpPr>
            <a:xfrm>
              <a:off x="5668682" y="1554003"/>
              <a:ext cx="1990377" cy="3607621"/>
              <a:chOff x="5668682" y="1554003"/>
              <a:chExt cx="1990377" cy="3607621"/>
            </a:xfrm>
          </p:grpSpPr>
          <p:sp>
            <p:nvSpPr>
              <p:cNvPr id="129" name="Arc 128"/>
              <p:cNvSpPr/>
              <p:nvPr/>
            </p:nvSpPr>
            <p:spPr>
              <a:xfrm>
                <a:off x="5668682" y="1554003"/>
                <a:ext cx="1772649" cy="3607620"/>
              </a:xfrm>
              <a:prstGeom prst="arc">
                <a:avLst>
                  <a:gd name="adj1" fmla="val 16746886"/>
                  <a:gd name="adj2" fmla="val 3726652"/>
                </a:avLst>
              </a:prstGeom>
              <a:ln w="19050">
                <a:solidFill>
                  <a:srgbClr val="33CC33"/>
                </a:solidFill>
                <a:prstDash val="dash"/>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0" name="Rectangle 129"/>
              <p:cNvSpPr/>
              <p:nvPr/>
            </p:nvSpPr>
            <p:spPr>
              <a:xfrm>
                <a:off x="6147137" y="4708066"/>
                <a:ext cx="1511922" cy="453558"/>
              </a:xfrm>
              <a:prstGeom prst="rect">
                <a:avLst/>
              </a:prstGeom>
              <a:noFill/>
              <a:ln w="19050">
                <a:solidFill>
                  <a:srgbClr val="33CC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smtClean="0">
                  <a:solidFill>
                    <a:schemeClr val="tx1"/>
                  </a:solidFill>
                </a:endParaRPr>
              </a:p>
            </p:txBody>
          </p:sp>
          <p:sp>
            <p:nvSpPr>
              <p:cNvPr id="131" name="Rectangle 130"/>
              <p:cNvSpPr/>
              <p:nvPr/>
            </p:nvSpPr>
            <p:spPr>
              <a:xfrm>
                <a:off x="6407816" y="4753749"/>
                <a:ext cx="995970" cy="3535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1"/>
                    </a:solidFill>
                  </a:rPr>
                  <a:t>Repository / DOI</a:t>
                </a:r>
                <a:endParaRPr lang="en-GB" sz="1200" dirty="0">
                  <a:solidFill>
                    <a:schemeClr val="tx1"/>
                  </a:solidFill>
                </a:endParaRPr>
              </a:p>
            </p:txBody>
          </p:sp>
        </p:grpSp>
        <p:pic>
          <p:nvPicPr>
            <p:cNvPr id="65" name="Picture 64"/>
            <p:cNvPicPr>
              <a:picLocks noChangeAspect="1"/>
            </p:cNvPicPr>
            <p:nvPr/>
          </p:nvPicPr>
          <p:blipFill>
            <a:blip r:embed="rId5"/>
            <a:stretch>
              <a:fillRect/>
            </a:stretch>
          </p:blipFill>
          <p:spPr>
            <a:xfrm>
              <a:off x="7378052" y="5332989"/>
              <a:ext cx="1157824" cy="303193"/>
            </a:xfrm>
            <a:prstGeom prst="rect">
              <a:avLst/>
            </a:prstGeom>
          </p:spPr>
        </p:pic>
        <p:pic>
          <p:nvPicPr>
            <p:cNvPr id="66" name="Picture 65" descr="Image result for figsha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2854" y="4303433"/>
              <a:ext cx="1047149" cy="39500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Image result for zenod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6604" y="4793979"/>
              <a:ext cx="1209690" cy="39500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p:txBody>
          <a:bodyPr/>
          <a:lstStyle/>
          <a:p>
            <a:fld id="{28769FFD-C902-40D6-8C15-E83B3432D7C6}" type="slidenum">
              <a:rPr lang="en-GB" smtClean="0"/>
              <a:t>30</a:t>
            </a:fld>
            <a:endParaRPr lang="en-GB"/>
          </a:p>
        </p:txBody>
      </p:sp>
    </p:spTree>
    <p:extLst>
      <p:ext uri="{BB962C8B-B14F-4D97-AF65-F5344CB8AC3E}">
        <p14:creationId xmlns:p14="http://schemas.microsoft.com/office/powerpoint/2010/main" val="333013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Project Packaging</a:t>
            </a: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56" y="1028195"/>
            <a:ext cx="10425063" cy="5829805"/>
          </a:xfrm>
          <a:prstGeom prst="rect">
            <a:avLst/>
          </a:prstGeom>
        </p:spPr>
      </p:pic>
      <p:sp>
        <p:nvSpPr>
          <p:cNvPr id="4" name="Slide Number Placeholder 3"/>
          <p:cNvSpPr>
            <a:spLocks noGrp="1"/>
          </p:cNvSpPr>
          <p:nvPr>
            <p:ph type="sldNum" sz="quarter" idx="12"/>
          </p:nvPr>
        </p:nvSpPr>
        <p:spPr/>
        <p:txBody>
          <a:bodyPr/>
          <a:lstStyle/>
          <a:p>
            <a:fld id="{28769FFD-C902-40D6-8C15-E83B3432D7C6}" type="slidenum">
              <a:rPr lang="en-GB" smtClean="0"/>
              <a:t>31</a:t>
            </a:fld>
            <a:endParaRPr lang="en-GB"/>
          </a:p>
        </p:txBody>
      </p:sp>
    </p:spTree>
    <p:extLst>
      <p:ext uri="{BB962C8B-B14F-4D97-AF65-F5344CB8AC3E}">
        <p14:creationId xmlns:p14="http://schemas.microsoft.com/office/powerpoint/2010/main" val="26232000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8769FFD-C902-40D6-8C15-E83B3432D7C6}" type="slidenum">
              <a:rPr lang="en-GB" smtClean="0"/>
              <a:t>32</a:t>
            </a:fld>
            <a:endParaRPr lang="en-GB"/>
          </a:p>
        </p:txBody>
      </p:sp>
      <p:pic>
        <p:nvPicPr>
          <p:cNvPr id="3" name="Picture 2"/>
          <p:cNvPicPr>
            <a:picLocks noChangeAspect="1"/>
          </p:cNvPicPr>
          <p:nvPr/>
        </p:nvPicPr>
        <p:blipFill>
          <a:blip r:embed="rId2"/>
          <a:stretch>
            <a:fillRect/>
          </a:stretch>
        </p:blipFill>
        <p:spPr>
          <a:xfrm rot="5400000">
            <a:off x="481345" y="1858773"/>
            <a:ext cx="5710748" cy="4283061"/>
          </a:xfrm>
          <a:prstGeom prst="rect">
            <a:avLst/>
          </a:prstGeom>
        </p:spPr>
      </p:pic>
      <p:sp>
        <p:nvSpPr>
          <p:cNvPr id="4" name="TextBox 3"/>
          <p:cNvSpPr txBox="1"/>
          <p:nvPr/>
        </p:nvSpPr>
        <p:spPr>
          <a:xfrm>
            <a:off x="3986571" y="6484685"/>
            <a:ext cx="922713" cy="369332"/>
          </a:xfrm>
          <a:prstGeom prst="rect">
            <a:avLst/>
          </a:prstGeom>
          <a:solidFill>
            <a:schemeClr val="bg1"/>
          </a:solidFill>
          <a:ln>
            <a:noFill/>
          </a:ln>
        </p:spPr>
        <p:txBody>
          <a:bodyPr wrap="square" rtlCol="0">
            <a:spAutoFit/>
          </a:bodyPr>
          <a:lstStyle/>
          <a:p>
            <a:pPr algn="ctr"/>
            <a:r>
              <a:rPr lang="en-IE" b="1" dirty="0"/>
              <a:t>No UV</a:t>
            </a:r>
          </a:p>
        </p:txBody>
      </p:sp>
      <p:sp>
        <p:nvSpPr>
          <p:cNvPr id="5" name="TextBox 4"/>
          <p:cNvSpPr txBox="1"/>
          <p:nvPr/>
        </p:nvSpPr>
        <p:spPr>
          <a:xfrm>
            <a:off x="2749446" y="6490083"/>
            <a:ext cx="1070714" cy="369332"/>
          </a:xfrm>
          <a:prstGeom prst="rect">
            <a:avLst/>
          </a:prstGeom>
          <a:solidFill>
            <a:schemeClr val="bg1"/>
          </a:solidFill>
          <a:ln>
            <a:noFill/>
          </a:ln>
        </p:spPr>
        <p:txBody>
          <a:bodyPr wrap="square" rtlCol="0">
            <a:spAutoFit/>
          </a:bodyPr>
          <a:lstStyle/>
          <a:p>
            <a:pPr algn="ctr"/>
            <a:r>
              <a:rPr lang="en-IE" b="1" dirty="0"/>
              <a:t>Just UVA</a:t>
            </a:r>
          </a:p>
        </p:txBody>
      </p:sp>
      <p:sp>
        <p:nvSpPr>
          <p:cNvPr id="6" name="TextBox 5"/>
          <p:cNvSpPr txBox="1"/>
          <p:nvPr/>
        </p:nvSpPr>
        <p:spPr>
          <a:xfrm>
            <a:off x="1446860" y="6209344"/>
            <a:ext cx="1136175" cy="646331"/>
          </a:xfrm>
          <a:prstGeom prst="rect">
            <a:avLst/>
          </a:prstGeom>
          <a:solidFill>
            <a:schemeClr val="bg1"/>
          </a:solidFill>
          <a:ln>
            <a:noFill/>
          </a:ln>
        </p:spPr>
        <p:txBody>
          <a:bodyPr wrap="square" rtlCol="0">
            <a:spAutoFit/>
          </a:bodyPr>
          <a:lstStyle/>
          <a:p>
            <a:pPr algn="ctr"/>
            <a:r>
              <a:rPr lang="en-IE" b="1" dirty="0"/>
              <a:t>Full Light Spectrum</a:t>
            </a:r>
          </a:p>
        </p:txBody>
      </p:sp>
      <p:sp>
        <p:nvSpPr>
          <p:cNvPr id="7" name="TextBox 6"/>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Our real life experiment</a:t>
            </a:r>
          </a:p>
        </p:txBody>
      </p:sp>
      <p:sp>
        <p:nvSpPr>
          <p:cNvPr id="8" name="TextBox 7"/>
          <p:cNvSpPr txBox="1"/>
          <p:nvPr/>
        </p:nvSpPr>
        <p:spPr>
          <a:xfrm>
            <a:off x="5729923" y="1124609"/>
            <a:ext cx="6199318"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ourier New" panose="02070309020205020404" pitchFamily="49" charset="0"/>
                <a:cs typeface="Courier New" panose="02070309020205020404" pitchFamily="49" charset="0"/>
              </a:rPr>
              <a:t>UV light has potential to change the secondary metabolite composition (</a:t>
            </a:r>
            <a:r>
              <a:rPr lang="en-US" sz="2400" dirty="0" err="1">
                <a:latin typeface="Courier New" panose="02070309020205020404" pitchFamily="49" charset="0"/>
                <a:cs typeface="Courier New" panose="02070309020205020404" pitchFamily="49" charset="0"/>
              </a:rPr>
              <a:t>colour</a:t>
            </a:r>
            <a:r>
              <a:rPr lang="en-US" sz="2400" dirty="0">
                <a:latin typeface="Courier New" panose="02070309020205020404" pitchFamily="49" charset="0"/>
                <a:cs typeface="Courier New" panose="02070309020205020404" pitchFamily="49" charset="0"/>
              </a:rPr>
              <a:t>) of bronze/red </a:t>
            </a:r>
            <a:r>
              <a:rPr lang="en-US" sz="2400" dirty="0" smtClean="0">
                <a:latin typeface="Courier New" panose="02070309020205020404" pitchFamily="49" charset="0"/>
                <a:cs typeface="Courier New" panose="02070309020205020404" pitchFamily="49" charset="0"/>
              </a:rPr>
              <a:t>lettuce</a:t>
            </a:r>
          </a:p>
          <a:p>
            <a:pPr marL="342900" indent="-342900">
              <a:buFont typeface="Arial" panose="020B0604020202020204" pitchFamily="34" charset="0"/>
              <a:buChar char="•"/>
            </a:pPr>
            <a:endParaRPr lang="en-US" sz="240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2400" dirty="0" smtClean="0">
                <a:latin typeface="Courier New" panose="02070309020205020404" pitchFamily="49" charset="0"/>
                <a:cs typeface="Courier New" panose="02070309020205020404" pitchFamily="49" charset="0"/>
              </a:rPr>
              <a:t>Experimental setup:</a:t>
            </a:r>
          </a:p>
          <a:p>
            <a:pPr marL="800100" lvl="1" indent="-342900">
              <a:buFontTx/>
              <a:buChar char="-"/>
            </a:pPr>
            <a:r>
              <a:rPr lang="en-US" sz="2400" dirty="0" smtClean="0">
                <a:latin typeface="Courier New" panose="02070309020205020404" pitchFamily="49" charset="0"/>
                <a:cs typeface="Courier New" panose="02070309020205020404" pitchFamily="49" charset="0"/>
              </a:rPr>
              <a:t>3 lettuce varieties</a:t>
            </a:r>
          </a:p>
          <a:p>
            <a:pPr marL="800100" lvl="1" indent="-342900">
              <a:buFontTx/>
              <a:buChar char="-"/>
            </a:pPr>
            <a:r>
              <a:rPr lang="en-US" sz="2400" dirty="0" smtClean="0">
                <a:latin typeface="Courier New" panose="02070309020205020404" pitchFamily="49" charset="0"/>
                <a:cs typeface="Courier New" panose="02070309020205020404" pitchFamily="49" charset="0"/>
              </a:rPr>
              <a:t>3 UV filter conditions</a:t>
            </a:r>
          </a:p>
          <a:p>
            <a:pPr marL="800100" lvl="1" indent="-342900">
              <a:buFontTx/>
              <a:buChar char="-"/>
            </a:pPr>
            <a:r>
              <a:rPr lang="en-US" sz="2400" dirty="0" smtClean="0">
                <a:latin typeface="Courier New" panose="02070309020205020404" pitchFamily="49" charset="0"/>
                <a:cs typeface="Courier New" panose="02070309020205020404" pitchFamily="49" charset="0"/>
              </a:rPr>
              <a:t>3 weeks duration </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875658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Real data comes with real problems</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04" y="1045004"/>
            <a:ext cx="9917962" cy="5812996"/>
          </a:xfrm>
          <a:prstGeom prst="rect">
            <a:avLst/>
          </a:prstGeom>
        </p:spPr>
      </p:pic>
      <p:grpSp>
        <p:nvGrpSpPr>
          <p:cNvPr id="21" name="Group 20"/>
          <p:cNvGrpSpPr/>
          <p:nvPr/>
        </p:nvGrpSpPr>
        <p:grpSpPr>
          <a:xfrm>
            <a:off x="2344420" y="1938020"/>
            <a:ext cx="5216898" cy="1628140"/>
            <a:chOff x="2344420" y="1938020"/>
            <a:chExt cx="5216898" cy="1628140"/>
          </a:xfrm>
        </p:grpSpPr>
        <p:pic>
          <p:nvPicPr>
            <p:cNvPr id="6" name="Picture 5" descr="Screen Clipping"/>
            <p:cNvPicPr>
              <a:picLocks noChangeAspect="1"/>
            </p:cNvPicPr>
            <p:nvPr/>
          </p:nvPicPr>
          <p:blipFill rotWithShape="1">
            <a:blip r:embed="rId4">
              <a:extLst>
                <a:ext uri="{28A0092B-C50C-407E-A947-70E740481C1C}">
                  <a14:useLocalDpi xmlns:a14="http://schemas.microsoft.com/office/drawing/2010/main" val="0"/>
                </a:ext>
              </a:extLst>
            </a:blip>
            <a:srcRect l="4509" t="20245" b="22134"/>
            <a:stretch/>
          </p:blipFill>
          <p:spPr>
            <a:xfrm>
              <a:off x="5002924" y="2680138"/>
              <a:ext cx="2558394" cy="388884"/>
            </a:xfrm>
            <a:prstGeom prst="rect">
              <a:avLst/>
            </a:prstGeom>
            <a:ln w="31750">
              <a:solidFill>
                <a:srgbClr val="FF0000"/>
              </a:solidFill>
            </a:ln>
          </p:spPr>
        </p:pic>
        <p:sp>
          <p:nvSpPr>
            <p:cNvPr id="7" name="Rectangle 6"/>
            <p:cNvSpPr/>
            <p:nvPr/>
          </p:nvSpPr>
          <p:spPr>
            <a:xfrm>
              <a:off x="2344420" y="1938020"/>
              <a:ext cx="708660" cy="13208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p:cNvCxnSpPr/>
            <p:nvPr/>
          </p:nvCxnSpPr>
          <p:spPr>
            <a:xfrm flipH="1">
              <a:off x="3802381" y="3069022"/>
              <a:ext cx="1181099" cy="41458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endCxn id="7" idx="3"/>
            </p:cNvCxnSpPr>
            <p:nvPr/>
          </p:nvCxnSpPr>
          <p:spPr>
            <a:xfrm flipH="1" flipV="1">
              <a:off x="3053080" y="2004060"/>
              <a:ext cx="1930400" cy="65532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251200" y="3401060"/>
              <a:ext cx="551180" cy="1651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5" name="Straight Arrow Connector 24"/>
          <p:cNvCxnSpPr>
            <a:stCxn id="22" idx="3"/>
          </p:cNvCxnSpPr>
          <p:nvPr/>
        </p:nvCxnSpPr>
        <p:spPr>
          <a:xfrm>
            <a:off x="656870" y="4218202"/>
            <a:ext cx="768070" cy="41213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134202" y="3574843"/>
            <a:ext cx="1116741" cy="874191"/>
            <a:chOff x="134202" y="3574843"/>
            <a:chExt cx="1116741" cy="874191"/>
          </a:xfrm>
        </p:grpSpPr>
        <p:sp>
          <p:nvSpPr>
            <p:cNvPr id="22" name="TextBox 21"/>
            <p:cNvSpPr txBox="1"/>
            <p:nvPr/>
          </p:nvSpPr>
          <p:spPr>
            <a:xfrm>
              <a:off x="134202" y="3987369"/>
              <a:ext cx="522668" cy="461665"/>
            </a:xfrm>
            <a:prstGeom prst="rect">
              <a:avLst/>
            </a:prstGeom>
            <a:noFill/>
            <a:ln w="31750">
              <a:solidFill>
                <a:srgbClr val="FF0000"/>
              </a:solidFill>
            </a:ln>
          </p:spPr>
          <p:txBody>
            <a:bodyPr wrap="square" rtlCol="0">
              <a:spAutoFit/>
            </a:bodyPr>
            <a:lstStyle/>
            <a:p>
              <a:pPr algn="ctr"/>
              <a:r>
                <a:rPr lang="en-GB" sz="2400" b="1" dirty="0" smtClean="0">
                  <a:latin typeface="Courier New" panose="02070309020205020404" pitchFamily="49" charset="0"/>
                  <a:cs typeface="Courier New" panose="02070309020205020404" pitchFamily="49" charset="0"/>
                </a:rPr>
                <a:t>?</a:t>
              </a:r>
              <a:endParaRPr lang="en-GB" sz="2400" b="1" dirty="0">
                <a:latin typeface="Courier New" panose="02070309020205020404" pitchFamily="49" charset="0"/>
                <a:cs typeface="Courier New" panose="02070309020205020404" pitchFamily="49" charset="0"/>
              </a:endParaRPr>
            </a:p>
          </p:txBody>
        </p:sp>
        <p:cxnSp>
          <p:nvCxnSpPr>
            <p:cNvPr id="24" name="Straight Arrow Connector 23"/>
            <p:cNvCxnSpPr>
              <a:stCxn id="22" idx="3"/>
            </p:cNvCxnSpPr>
            <p:nvPr/>
          </p:nvCxnSpPr>
          <p:spPr>
            <a:xfrm flipV="1">
              <a:off x="656870" y="3574843"/>
              <a:ext cx="594073" cy="64335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a:stCxn id="22" idx="3"/>
          </p:cNvCxnSpPr>
          <p:nvPr/>
        </p:nvCxnSpPr>
        <p:spPr>
          <a:xfrm>
            <a:off x="656870" y="4218202"/>
            <a:ext cx="768070" cy="135201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551985" y="2756470"/>
            <a:ext cx="551180" cy="1651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8551985" y="3868952"/>
            <a:ext cx="551180" cy="1651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8000805" y="4053101"/>
            <a:ext cx="551180" cy="1651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2"/>
          </p:nvPr>
        </p:nvSpPr>
        <p:spPr/>
        <p:txBody>
          <a:bodyPr/>
          <a:lstStyle/>
          <a:p>
            <a:fld id="{28769FFD-C902-40D6-8C15-E83B3432D7C6}" type="slidenum">
              <a:rPr lang="en-GB" smtClean="0"/>
              <a:t>33</a:t>
            </a:fld>
            <a:endParaRPr lang="en-GB"/>
          </a:p>
        </p:txBody>
      </p:sp>
    </p:spTree>
    <p:extLst>
      <p:ext uri="{BB962C8B-B14F-4D97-AF65-F5344CB8AC3E}">
        <p14:creationId xmlns:p14="http://schemas.microsoft.com/office/powerpoint/2010/main" val="384085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100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200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8769FFD-C902-40D6-8C15-E83B3432D7C6}" type="slidenum">
              <a:rPr lang="en-GB" smtClean="0"/>
              <a:t>34</a:t>
            </a:fld>
            <a:endParaRPr lang="en-GB"/>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514" y="0"/>
            <a:ext cx="8590972" cy="6858000"/>
          </a:xfrm>
          <a:prstGeom prst="rect">
            <a:avLst/>
          </a:prstGeom>
        </p:spPr>
      </p:pic>
      <p:grpSp>
        <p:nvGrpSpPr>
          <p:cNvPr id="4" name="Group 3"/>
          <p:cNvGrpSpPr/>
          <p:nvPr/>
        </p:nvGrpSpPr>
        <p:grpSpPr>
          <a:xfrm>
            <a:off x="9867900" y="1267460"/>
            <a:ext cx="1752632" cy="1232671"/>
            <a:chOff x="9867900" y="1267460"/>
            <a:chExt cx="1752632" cy="1232671"/>
          </a:xfrm>
        </p:grpSpPr>
        <p:sp>
          <p:nvSpPr>
            <p:cNvPr id="5" name="Rectangle 4"/>
            <p:cNvSpPr/>
            <p:nvPr/>
          </p:nvSpPr>
          <p:spPr>
            <a:xfrm>
              <a:off x="9867900" y="1267460"/>
              <a:ext cx="149860" cy="5080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p:cNvCxnSpPr>
              <a:endCxn id="5" idx="1"/>
            </p:cNvCxnSpPr>
            <p:nvPr/>
          </p:nvCxnSpPr>
          <p:spPr>
            <a:xfrm flipV="1">
              <a:off x="9867900" y="1292860"/>
              <a:ext cx="0" cy="68312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5" idx="3"/>
            </p:cNvCxnSpPr>
            <p:nvPr/>
          </p:nvCxnSpPr>
          <p:spPr>
            <a:xfrm flipH="1" flipV="1">
              <a:off x="10017760" y="1292860"/>
              <a:ext cx="1602772" cy="68312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7900" y="1975980"/>
              <a:ext cx="1752632" cy="524151"/>
            </a:xfrm>
            <a:prstGeom prst="rect">
              <a:avLst/>
            </a:prstGeom>
            <a:ln w="31750">
              <a:solidFill>
                <a:srgbClr val="FF0000"/>
              </a:solidFill>
            </a:ln>
          </p:spPr>
        </p:pic>
      </p:grpSp>
      <p:grpSp>
        <p:nvGrpSpPr>
          <p:cNvPr id="9" name="Group 8"/>
          <p:cNvGrpSpPr/>
          <p:nvPr/>
        </p:nvGrpSpPr>
        <p:grpSpPr>
          <a:xfrm>
            <a:off x="825468" y="5235692"/>
            <a:ext cx="1069372" cy="1323094"/>
            <a:chOff x="825468" y="5235692"/>
            <a:chExt cx="1069372" cy="1323094"/>
          </a:xfrm>
        </p:grpSpPr>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468" y="5235692"/>
              <a:ext cx="720914" cy="540686"/>
            </a:xfrm>
            <a:prstGeom prst="rect">
              <a:avLst/>
            </a:prstGeom>
            <a:ln w="31750">
              <a:solidFill>
                <a:srgbClr val="FF0000"/>
              </a:solidFill>
            </a:ln>
          </p:spPr>
        </p:pic>
        <p:sp>
          <p:nvSpPr>
            <p:cNvPr id="11" name="Rectangle 10"/>
            <p:cNvSpPr/>
            <p:nvPr/>
          </p:nvSpPr>
          <p:spPr>
            <a:xfrm>
              <a:off x="1800514" y="6505575"/>
              <a:ext cx="94326" cy="5321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p:cNvCxnSpPr>
              <a:stCxn id="11" idx="1"/>
            </p:cNvCxnSpPr>
            <p:nvPr/>
          </p:nvCxnSpPr>
          <p:spPr>
            <a:xfrm flipH="1" flipV="1">
              <a:off x="825468" y="5776378"/>
              <a:ext cx="975046" cy="75580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11" idx="3"/>
            </p:cNvCxnSpPr>
            <p:nvPr/>
          </p:nvCxnSpPr>
          <p:spPr>
            <a:xfrm>
              <a:off x="1546382" y="5776378"/>
              <a:ext cx="348458" cy="755803"/>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573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Take small steps to enact big changes</a:t>
            </a: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124" y="1549308"/>
            <a:ext cx="10973751" cy="5296359"/>
          </a:xfrm>
          <a:prstGeom prst="rect">
            <a:avLst/>
          </a:prstGeom>
        </p:spPr>
      </p:pic>
      <p:sp>
        <p:nvSpPr>
          <p:cNvPr id="4" name="Slide Number Placeholder 3"/>
          <p:cNvSpPr>
            <a:spLocks noGrp="1"/>
          </p:cNvSpPr>
          <p:nvPr>
            <p:ph type="sldNum" sz="quarter" idx="12"/>
          </p:nvPr>
        </p:nvSpPr>
        <p:spPr/>
        <p:txBody>
          <a:bodyPr/>
          <a:lstStyle/>
          <a:p>
            <a:fld id="{28769FFD-C902-40D6-8C15-E83B3432D7C6}" type="slidenum">
              <a:rPr lang="en-GB" smtClean="0"/>
              <a:t>35</a:t>
            </a:fld>
            <a:endParaRPr lang="en-GB"/>
          </a:p>
        </p:txBody>
      </p:sp>
    </p:spTree>
    <p:extLst>
      <p:ext uri="{BB962C8B-B14F-4D97-AF65-F5344CB8AC3E}">
        <p14:creationId xmlns:p14="http://schemas.microsoft.com/office/powerpoint/2010/main" val="2538027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Less stress, more success</a:t>
            </a:r>
          </a:p>
        </p:txBody>
      </p:sp>
      <p:pic>
        <p:nvPicPr>
          <p:cNvPr id="8" name="Picture 7" descr="example_data_entry - Excel"/>
          <p:cNvPicPr>
            <a:picLocks noChangeAspect="1"/>
          </p:cNvPicPr>
          <p:nvPr/>
        </p:nvPicPr>
        <p:blipFill rotWithShape="1">
          <a:blip r:embed="rId3">
            <a:extLst>
              <a:ext uri="{28A0092B-C50C-407E-A947-70E740481C1C}">
                <a14:useLocalDpi xmlns:a14="http://schemas.microsoft.com/office/drawing/2010/main" val="0"/>
              </a:ext>
            </a:extLst>
          </a:blip>
          <a:srcRect l="250" t="23269" r="46000" b="3115"/>
          <a:stretch/>
        </p:blipFill>
        <p:spPr>
          <a:xfrm>
            <a:off x="283776" y="1120641"/>
            <a:ext cx="6553200" cy="4853439"/>
          </a:xfrm>
          <a:prstGeom prst="rect">
            <a:avLst/>
          </a:prstGeom>
        </p:spPr>
      </p:pic>
      <p:sp>
        <p:nvSpPr>
          <p:cNvPr id="3" name="Slide Number Placeholder 2"/>
          <p:cNvSpPr>
            <a:spLocks noGrp="1"/>
          </p:cNvSpPr>
          <p:nvPr>
            <p:ph type="sldNum" sz="quarter" idx="12"/>
          </p:nvPr>
        </p:nvSpPr>
        <p:spPr/>
        <p:txBody>
          <a:bodyPr/>
          <a:lstStyle/>
          <a:p>
            <a:fld id="{28769FFD-C902-40D6-8C15-E83B3432D7C6}" type="slidenum">
              <a:rPr lang="en-GB" smtClean="0"/>
              <a:t>36</a:t>
            </a:fld>
            <a:endParaRPr lang="en-GB"/>
          </a:p>
        </p:txBody>
      </p:sp>
    </p:spTree>
    <p:extLst>
      <p:ext uri="{BB962C8B-B14F-4D97-AF65-F5344CB8AC3E}">
        <p14:creationId xmlns:p14="http://schemas.microsoft.com/office/powerpoint/2010/main" val="30506990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Less stress, more success</a:t>
            </a:r>
          </a:p>
        </p:txBody>
      </p:sp>
      <p:pic>
        <p:nvPicPr>
          <p:cNvPr id="8" name="Picture 7" descr="example_data_entry - Excel"/>
          <p:cNvPicPr>
            <a:picLocks noChangeAspect="1"/>
          </p:cNvPicPr>
          <p:nvPr/>
        </p:nvPicPr>
        <p:blipFill rotWithShape="1">
          <a:blip r:embed="rId3">
            <a:extLst>
              <a:ext uri="{28A0092B-C50C-407E-A947-70E740481C1C}">
                <a14:useLocalDpi xmlns:a14="http://schemas.microsoft.com/office/drawing/2010/main" val="0"/>
              </a:ext>
            </a:extLst>
          </a:blip>
          <a:srcRect l="250" t="23269" r="46000" b="3115"/>
          <a:stretch/>
        </p:blipFill>
        <p:spPr>
          <a:xfrm>
            <a:off x="283776" y="1120641"/>
            <a:ext cx="6553200" cy="4853439"/>
          </a:xfrm>
          <a:prstGeom prst="rect">
            <a:avLst/>
          </a:prstGeom>
        </p:spPr>
      </p:pic>
      <p:pic>
        <p:nvPicPr>
          <p:cNvPr id="9" name="Picture 8" descr="example_data_entry - Excel"/>
          <p:cNvPicPr>
            <a:picLocks noChangeAspect="1"/>
          </p:cNvPicPr>
          <p:nvPr/>
        </p:nvPicPr>
        <p:blipFill rotWithShape="1">
          <a:blip r:embed="rId4">
            <a:extLst>
              <a:ext uri="{28A0092B-C50C-407E-A947-70E740481C1C}">
                <a14:useLocalDpi xmlns:a14="http://schemas.microsoft.com/office/drawing/2010/main" val="0"/>
              </a:ext>
            </a:extLst>
          </a:blip>
          <a:srcRect l="583" t="22647" r="44333" b="2613"/>
          <a:stretch/>
        </p:blipFill>
        <p:spPr>
          <a:xfrm>
            <a:off x="2021840" y="1554479"/>
            <a:ext cx="6715760" cy="4927601"/>
          </a:xfrm>
          <a:prstGeom prst="rect">
            <a:avLst/>
          </a:prstGeom>
        </p:spPr>
      </p:pic>
      <p:sp>
        <p:nvSpPr>
          <p:cNvPr id="3" name="Slide Number Placeholder 2"/>
          <p:cNvSpPr>
            <a:spLocks noGrp="1"/>
          </p:cNvSpPr>
          <p:nvPr>
            <p:ph type="sldNum" sz="quarter" idx="12"/>
          </p:nvPr>
        </p:nvSpPr>
        <p:spPr/>
        <p:txBody>
          <a:bodyPr/>
          <a:lstStyle/>
          <a:p>
            <a:fld id="{28769FFD-C902-40D6-8C15-E83B3432D7C6}" type="slidenum">
              <a:rPr lang="en-GB" smtClean="0"/>
              <a:t>37</a:t>
            </a:fld>
            <a:endParaRPr lang="en-GB"/>
          </a:p>
        </p:txBody>
      </p:sp>
    </p:spTree>
    <p:extLst>
      <p:ext uri="{BB962C8B-B14F-4D97-AF65-F5344CB8AC3E}">
        <p14:creationId xmlns:p14="http://schemas.microsoft.com/office/powerpoint/2010/main" val="29998241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Less stress, more success</a:t>
            </a:r>
          </a:p>
        </p:txBody>
      </p:sp>
      <p:pic>
        <p:nvPicPr>
          <p:cNvPr id="8" name="Picture 7" descr="example_data_entry - Excel"/>
          <p:cNvPicPr>
            <a:picLocks noChangeAspect="1"/>
          </p:cNvPicPr>
          <p:nvPr/>
        </p:nvPicPr>
        <p:blipFill rotWithShape="1">
          <a:blip r:embed="rId3">
            <a:extLst>
              <a:ext uri="{28A0092B-C50C-407E-A947-70E740481C1C}">
                <a14:useLocalDpi xmlns:a14="http://schemas.microsoft.com/office/drawing/2010/main" val="0"/>
              </a:ext>
            </a:extLst>
          </a:blip>
          <a:srcRect l="250" t="23269" r="46000" b="3115"/>
          <a:stretch/>
        </p:blipFill>
        <p:spPr>
          <a:xfrm>
            <a:off x="283776" y="1120641"/>
            <a:ext cx="6553200" cy="4853439"/>
          </a:xfrm>
          <a:prstGeom prst="rect">
            <a:avLst/>
          </a:prstGeom>
        </p:spPr>
      </p:pic>
      <p:pic>
        <p:nvPicPr>
          <p:cNvPr id="9" name="Picture 8" descr="example_data_entry - Excel"/>
          <p:cNvPicPr>
            <a:picLocks noChangeAspect="1"/>
          </p:cNvPicPr>
          <p:nvPr/>
        </p:nvPicPr>
        <p:blipFill rotWithShape="1">
          <a:blip r:embed="rId4">
            <a:extLst>
              <a:ext uri="{28A0092B-C50C-407E-A947-70E740481C1C}">
                <a14:useLocalDpi xmlns:a14="http://schemas.microsoft.com/office/drawing/2010/main" val="0"/>
              </a:ext>
            </a:extLst>
          </a:blip>
          <a:srcRect l="583" t="22647" r="44333" b="2613"/>
          <a:stretch/>
        </p:blipFill>
        <p:spPr>
          <a:xfrm>
            <a:off x="2021840" y="1554479"/>
            <a:ext cx="6715760" cy="4927601"/>
          </a:xfrm>
          <a:prstGeom prst="rect">
            <a:avLst/>
          </a:prstGeom>
        </p:spPr>
      </p:pic>
      <p:pic>
        <p:nvPicPr>
          <p:cNvPr id="5" name="Picture 4" descr="example_data_entry - Excel"/>
          <p:cNvPicPr>
            <a:picLocks noChangeAspect="1"/>
          </p:cNvPicPr>
          <p:nvPr/>
        </p:nvPicPr>
        <p:blipFill rotWithShape="1">
          <a:blip r:embed="rId5">
            <a:extLst>
              <a:ext uri="{28A0092B-C50C-407E-A947-70E740481C1C}">
                <a14:useLocalDpi xmlns:a14="http://schemas.microsoft.com/office/drawing/2010/main" val="0"/>
              </a:ext>
            </a:extLst>
          </a:blip>
          <a:srcRect t="23262" r="50583" b="3648"/>
          <a:stretch/>
        </p:blipFill>
        <p:spPr>
          <a:xfrm>
            <a:off x="4450784" y="2008637"/>
            <a:ext cx="6024880" cy="4818883"/>
          </a:xfrm>
          <a:prstGeom prst="rect">
            <a:avLst/>
          </a:prstGeom>
        </p:spPr>
      </p:pic>
      <p:sp>
        <p:nvSpPr>
          <p:cNvPr id="3" name="Slide Number Placeholder 2"/>
          <p:cNvSpPr>
            <a:spLocks noGrp="1"/>
          </p:cNvSpPr>
          <p:nvPr>
            <p:ph type="sldNum" sz="quarter" idx="12"/>
          </p:nvPr>
        </p:nvSpPr>
        <p:spPr/>
        <p:txBody>
          <a:bodyPr/>
          <a:lstStyle/>
          <a:p>
            <a:fld id="{28769FFD-C902-40D6-8C15-E83B3432D7C6}" type="slidenum">
              <a:rPr lang="en-GB" smtClean="0"/>
              <a:t>38</a:t>
            </a:fld>
            <a:endParaRPr lang="en-GB"/>
          </a:p>
        </p:txBody>
      </p:sp>
    </p:spTree>
    <p:extLst>
      <p:ext uri="{BB962C8B-B14F-4D97-AF65-F5344CB8AC3E}">
        <p14:creationId xmlns:p14="http://schemas.microsoft.com/office/powerpoint/2010/main" val="13385834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Less stress, more success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9394" b="18294"/>
          <a:stretch/>
        </p:blipFill>
        <p:spPr>
          <a:xfrm>
            <a:off x="1823035" y="1110481"/>
            <a:ext cx="8829705" cy="5747519"/>
          </a:xfrm>
          <a:prstGeom prst="rect">
            <a:avLst/>
          </a:prstGeom>
        </p:spPr>
      </p:pic>
      <p:sp>
        <p:nvSpPr>
          <p:cNvPr id="3" name="Slide Number Placeholder 2"/>
          <p:cNvSpPr>
            <a:spLocks noGrp="1"/>
          </p:cNvSpPr>
          <p:nvPr>
            <p:ph type="sldNum" sz="quarter" idx="12"/>
          </p:nvPr>
        </p:nvSpPr>
        <p:spPr/>
        <p:txBody>
          <a:bodyPr/>
          <a:lstStyle/>
          <a:p>
            <a:fld id="{28769FFD-C902-40D6-8C15-E83B3432D7C6}" type="slidenum">
              <a:rPr lang="en-GB" smtClean="0"/>
              <a:t>39</a:t>
            </a:fld>
            <a:endParaRPr lang="en-GB"/>
          </a:p>
        </p:txBody>
      </p:sp>
    </p:spTree>
    <p:extLst>
      <p:ext uri="{BB962C8B-B14F-4D97-AF65-F5344CB8AC3E}">
        <p14:creationId xmlns:p14="http://schemas.microsoft.com/office/powerpoint/2010/main" val="3005742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Credibility crisis </a:t>
            </a:r>
          </a:p>
        </p:txBody>
      </p:sp>
      <p:pic>
        <p:nvPicPr>
          <p:cNvPr id="6" name="Picture 5"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557107"/>
            <a:ext cx="6415167" cy="1892616"/>
          </a:xfrm>
          <a:prstGeom prst="rect">
            <a:avLst/>
          </a:prstGeom>
        </p:spPr>
      </p:pic>
      <p:sp>
        <p:nvSpPr>
          <p:cNvPr id="2" name="TextBox 1"/>
          <p:cNvSpPr txBox="1"/>
          <p:nvPr/>
        </p:nvSpPr>
        <p:spPr>
          <a:xfrm>
            <a:off x="395536" y="1095442"/>
            <a:ext cx="1587062" cy="461665"/>
          </a:xfrm>
          <a:prstGeom prst="rect">
            <a:avLst/>
          </a:prstGeom>
          <a:noFill/>
        </p:spPr>
        <p:txBody>
          <a:bodyPr wrap="square" rtlCol="0">
            <a:spAutoFit/>
          </a:bodyPr>
          <a:lstStyle/>
          <a:p>
            <a:r>
              <a:rPr lang="en-GB" sz="2400" b="1" dirty="0" smtClean="0">
                <a:latin typeface="Courier New" panose="02070309020205020404" pitchFamily="49" charset="0"/>
                <a:cs typeface="Courier New" panose="02070309020205020404" pitchFamily="49" charset="0"/>
              </a:rPr>
              <a:t>2005</a:t>
            </a:r>
            <a:endParaRPr lang="en-GB" sz="2400" b="1" dirty="0">
              <a:latin typeface="Courier New" panose="02070309020205020404" pitchFamily="49" charset="0"/>
              <a:cs typeface="Courier New" panose="02070309020205020404" pitchFamily="49" charset="0"/>
            </a:endParaRPr>
          </a:p>
        </p:txBody>
      </p:sp>
      <p:grpSp>
        <p:nvGrpSpPr>
          <p:cNvPr id="5" name="Group 4"/>
          <p:cNvGrpSpPr/>
          <p:nvPr/>
        </p:nvGrpSpPr>
        <p:grpSpPr>
          <a:xfrm>
            <a:off x="395536" y="3680555"/>
            <a:ext cx="7342779" cy="2730753"/>
            <a:chOff x="395536" y="3680555"/>
            <a:chExt cx="7342779" cy="2730753"/>
          </a:xfrm>
        </p:grpSpPr>
        <p:pic>
          <p:nvPicPr>
            <p:cNvPr id="8" name="Picture 7" descr="Screen Clipping">
              <a:hlinkClick r:id="rId5"/>
            </p:cNvPr>
            <p:cNvPicPr>
              <a:picLocks noChangeAspect="1"/>
            </p:cNvPicPr>
            <p:nvPr/>
          </p:nvPicPr>
          <p:blipFill rotWithShape="1">
            <a:blip r:embed="rId6">
              <a:extLst>
                <a:ext uri="{28A0092B-C50C-407E-A947-70E740481C1C}">
                  <a14:useLocalDpi xmlns:a14="http://schemas.microsoft.com/office/drawing/2010/main" val="0"/>
                </a:ext>
              </a:extLst>
            </a:blip>
            <a:srcRect b="29815"/>
            <a:stretch/>
          </p:blipFill>
          <p:spPr>
            <a:xfrm>
              <a:off x="395536" y="4109543"/>
              <a:ext cx="7342779" cy="2301765"/>
            </a:xfrm>
            <a:prstGeom prst="rect">
              <a:avLst/>
            </a:prstGeom>
          </p:spPr>
        </p:pic>
        <p:sp>
          <p:nvSpPr>
            <p:cNvPr id="7" name="TextBox 6"/>
            <p:cNvSpPr txBox="1"/>
            <p:nvPr/>
          </p:nvSpPr>
          <p:spPr>
            <a:xfrm>
              <a:off x="395536" y="3680555"/>
              <a:ext cx="1587062" cy="461665"/>
            </a:xfrm>
            <a:prstGeom prst="rect">
              <a:avLst/>
            </a:prstGeom>
            <a:noFill/>
          </p:spPr>
          <p:txBody>
            <a:bodyPr wrap="square" rtlCol="0">
              <a:spAutoFit/>
            </a:bodyPr>
            <a:lstStyle/>
            <a:p>
              <a:r>
                <a:rPr lang="en-GB" sz="2400" b="1" dirty="0" smtClean="0">
                  <a:latin typeface="Courier New" panose="02070309020205020404" pitchFamily="49" charset="0"/>
                  <a:cs typeface="Courier New" panose="02070309020205020404" pitchFamily="49" charset="0"/>
                </a:rPr>
                <a:t>2016</a:t>
              </a:r>
              <a:endParaRPr lang="en-GB" sz="2400" b="1" dirty="0">
                <a:latin typeface="Courier New" panose="02070309020205020404" pitchFamily="49" charset="0"/>
                <a:cs typeface="Courier New" panose="02070309020205020404" pitchFamily="49" charset="0"/>
              </a:endParaRPr>
            </a:p>
          </p:txBody>
        </p:sp>
      </p:grpSp>
      <p:grpSp>
        <p:nvGrpSpPr>
          <p:cNvPr id="10" name="Group 9"/>
          <p:cNvGrpSpPr/>
          <p:nvPr/>
        </p:nvGrpSpPr>
        <p:grpSpPr>
          <a:xfrm>
            <a:off x="8457876" y="1610052"/>
            <a:ext cx="3734124" cy="5247948"/>
            <a:chOff x="8457876" y="1610052"/>
            <a:chExt cx="3734124" cy="5247948"/>
          </a:xfrm>
        </p:grpSpPr>
        <p:pic>
          <p:nvPicPr>
            <p:cNvPr id="3" name="Picture 2" descr="Screen Clipping">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7876" y="2095087"/>
              <a:ext cx="3734124" cy="4762913"/>
            </a:xfrm>
            <a:prstGeom prst="rect">
              <a:avLst/>
            </a:prstGeom>
          </p:spPr>
        </p:pic>
        <p:sp>
          <p:nvSpPr>
            <p:cNvPr id="9" name="TextBox 8"/>
            <p:cNvSpPr txBox="1"/>
            <p:nvPr/>
          </p:nvSpPr>
          <p:spPr>
            <a:xfrm>
              <a:off x="8457876" y="1610052"/>
              <a:ext cx="1587062" cy="461665"/>
            </a:xfrm>
            <a:prstGeom prst="rect">
              <a:avLst/>
            </a:prstGeom>
            <a:noFill/>
          </p:spPr>
          <p:txBody>
            <a:bodyPr wrap="square" rtlCol="0">
              <a:spAutoFit/>
            </a:bodyPr>
            <a:lstStyle/>
            <a:p>
              <a:r>
                <a:rPr lang="en-GB" sz="2400" b="1" dirty="0" smtClean="0">
                  <a:latin typeface="Courier New" panose="02070309020205020404" pitchFamily="49" charset="0"/>
                  <a:cs typeface="Courier New" panose="02070309020205020404" pitchFamily="49" charset="0"/>
                </a:rPr>
                <a:t>2018</a:t>
              </a:r>
              <a:endParaRPr lang="en-GB" sz="2400" b="1" dirty="0">
                <a:latin typeface="Courier New" panose="02070309020205020404" pitchFamily="49" charset="0"/>
                <a:cs typeface="Courier New" panose="02070309020205020404" pitchFamily="49" charset="0"/>
              </a:endParaRPr>
            </a:p>
          </p:txBody>
        </p:sp>
      </p:grpSp>
      <p:sp>
        <p:nvSpPr>
          <p:cNvPr id="11" name="Slide Number Placeholder 10"/>
          <p:cNvSpPr>
            <a:spLocks noGrp="1"/>
          </p:cNvSpPr>
          <p:nvPr>
            <p:ph type="sldNum" sz="quarter" idx="12"/>
          </p:nvPr>
        </p:nvSpPr>
        <p:spPr/>
        <p:txBody>
          <a:bodyPr/>
          <a:lstStyle/>
          <a:p>
            <a:fld id="{28769FFD-C902-40D6-8C15-E83B3432D7C6}" type="slidenum">
              <a:rPr lang="en-GB" smtClean="0"/>
              <a:t>4</a:t>
            </a:fld>
            <a:endParaRPr lang="en-GB"/>
          </a:p>
        </p:txBody>
      </p:sp>
    </p:spTree>
    <p:extLst>
      <p:ext uri="{BB962C8B-B14F-4D97-AF65-F5344CB8AC3E}">
        <p14:creationId xmlns:p14="http://schemas.microsoft.com/office/powerpoint/2010/main" val="259045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8769FFD-C902-40D6-8C15-E83B3432D7C6}" type="slidenum">
              <a:rPr lang="en-GB" smtClean="0"/>
              <a:t>40</a:t>
            </a:fld>
            <a:endParaRPr lang="en-GB"/>
          </a:p>
        </p:txBody>
      </p:sp>
      <p:sp>
        <p:nvSpPr>
          <p:cNvPr id="3" name="TextBox 2"/>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Resources are being wasted by not doing this</a:t>
            </a:r>
          </a:p>
        </p:txBody>
      </p:sp>
      <p:pic>
        <p:nvPicPr>
          <p:cNvPr id="4" name="Picture 3"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93" y="1283783"/>
            <a:ext cx="11762113" cy="4869169"/>
          </a:xfrm>
          <a:prstGeom prst="rect">
            <a:avLst/>
          </a:prstGeom>
        </p:spPr>
      </p:pic>
      <p:sp>
        <p:nvSpPr>
          <p:cNvPr id="5" name="TextBox 4">
            <a:hlinkClick r:id="rId3"/>
          </p:cNvPr>
          <p:cNvSpPr txBox="1"/>
          <p:nvPr/>
        </p:nvSpPr>
        <p:spPr>
          <a:xfrm>
            <a:off x="7467600" y="6444388"/>
            <a:ext cx="4587750" cy="307777"/>
          </a:xfrm>
          <a:prstGeom prst="rect">
            <a:avLst/>
          </a:prstGeom>
          <a:noFill/>
        </p:spPr>
        <p:txBody>
          <a:bodyPr wrap="square" rtlCol="0">
            <a:spAutoFit/>
          </a:bodyPr>
          <a:lstStyle/>
          <a:p>
            <a:pPr algn="r"/>
            <a:r>
              <a:rPr lang="en-GB" sz="1400" b="1" dirty="0" err="1" smtClean="0">
                <a:latin typeface="Courier New" panose="02070309020205020404" pitchFamily="49" charset="0"/>
                <a:cs typeface="Courier New" panose="02070309020205020404" pitchFamily="49" charset="0"/>
              </a:rPr>
              <a:t>CrowdFlower</a:t>
            </a:r>
            <a:r>
              <a:rPr lang="en-GB" sz="1400" b="1" dirty="0" smtClean="0">
                <a:latin typeface="Courier New" panose="02070309020205020404" pitchFamily="49" charset="0"/>
                <a:cs typeface="Courier New" panose="02070309020205020404" pitchFamily="49" charset="0"/>
              </a:rPr>
              <a:t> (2016) Data Science Report</a:t>
            </a:r>
            <a:endParaRPr lang="en-GB"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88044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0475664" cy="769441"/>
          </a:xfrm>
          <a:prstGeom prst="rect">
            <a:avLst/>
          </a:prstGeom>
          <a:noFill/>
        </p:spPr>
        <p:txBody>
          <a:bodyPr wrap="square" rtlCol="0">
            <a:spAutoFit/>
          </a:bodyPr>
          <a:lstStyle/>
          <a:p>
            <a:r>
              <a:rPr lang="en-GB" sz="4400" b="1" dirty="0" smtClean="0">
                <a:latin typeface="Garamond" panose="02020404030301010803" pitchFamily="18" charset="0"/>
              </a:rPr>
              <a:t>Try it out yourself</a:t>
            </a:r>
            <a:endParaRPr lang="en-GB" sz="4400" b="1" dirty="0">
              <a:latin typeface="Garamond" panose="02020404030301010803" pitchFamily="18" charset="0"/>
            </a:endParaRPr>
          </a:p>
        </p:txBody>
      </p:sp>
      <p:pic>
        <p:nvPicPr>
          <p:cNvPr id="5" name="Picture 4"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22615"/>
            <a:ext cx="12192000" cy="4274615"/>
          </a:xfrm>
          <a:prstGeom prst="rect">
            <a:avLst/>
          </a:prstGeom>
        </p:spPr>
      </p:pic>
      <p:sp>
        <p:nvSpPr>
          <p:cNvPr id="3" name="Slide Number Placeholder 2"/>
          <p:cNvSpPr>
            <a:spLocks noGrp="1"/>
          </p:cNvSpPr>
          <p:nvPr>
            <p:ph type="sldNum" sz="quarter" idx="12"/>
          </p:nvPr>
        </p:nvSpPr>
        <p:spPr/>
        <p:txBody>
          <a:bodyPr/>
          <a:lstStyle/>
          <a:p>
            <a:fld id="{28769FFD-C902-40D6-8C15-E83B3432D7C6}" type="slidenum">
              <a:rPr lang="en-GB" smtClean="0"/>
              <a:t>41</a:t>
            </a:fld>
            <a:endParaRPr lang="en-GB"/>
          </a:p>
        </p:txBody>
      </p:sp>
    </p:spTree>
    <p:extLst>
      <p:ext uri="{BB962C8B-B14F-4D97-AF65-F5344CB8AC3E}">
        <p14:creationId xmlns:p14="http://schemas.microsoft.com/office/powerpoint/2010/main" val="6861634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3" y="1347879"/>
            <a:ext cx="12176857" cy="5525884"/>
          </a:xfrm>
          <a:prstGeom prst="rect">
            <a:avLst/>
          </a:prstGeom>
        </p:spPr>
      </p:pic>
      <p:sp>
        <p:nvSpPr>
          <p:cNvPr id="2" name="TextBox 1"/>
          <p:cNvSpPr txBox="1"/>
          <p:nvPr/>
        </p:nvSpPr>
        <p:spPr>
          <a:xfrm>
            <a:off x="395536" y="188640"/>
            <a:ext cx="10475664" cy="769441"/>
          </a:xfrm>
          <a:prstGeom prst="rect">
            <a:avLst/>
          </a:prstGeom>
          <a:noFill/>
        </p:spPr>
        <p:txBody>
          <a:bodyPr wrap="square" rtlCol="0">
            <a:spAutoFit/>
          </a:bodyPr>
          <a:lstStyle/>
          <a:p>
            <a:r>
              <a:rPr lang="en-GB" sz="4400" b="1" dirty="0" smtClean="0">
                <a:latin typeface="Garamond" panose="02020404030301010803" pitchFamily="18" charset="0"/>
              </a:rPr>
              <a:t>It doesn’t get much easier than this!</a:t>
            </a:r>
            <a:endParaRPr lang="en-GB" sz="4400" b="1"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28769FFD-C902-40D6-8C15-E83B3432D7C6}" type="slidenum">
              <a:rPr lang="en-GB" smtClean="0"/>
              <a:t>42</a:t>
            </a:fld>
            <a:endParaRPr lang="en-GB"/>
          </a:p>
        </p:txBody>
      </p:sp>
    </p:spTree>
    <p:extLst>
      <p:ext uri="{BB962C8B-B14F-4D97-AF65-F5344CB8AC3E}">
        <p14:creationId xmlns:p14="http://schemas.microsoft.com/office/powerpoint/2010/main" val="13265661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Hello… Is anyone there?...</a:t>
            </a:r>
          </a:p>
        </p:txBody>
      </p:sp>
      <p:pic>
        <p:nvPicPr>
          <p:cNvPr id="6" name="Picture 5"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078" y="1392435"/>
            <a:ext cx="9713619" cy="5465565"/>
          </a:xfrm>
          <a:prstGeom prst="rect">
            <a:avLst/>
          </a:prstGeom>
        </p:spPr>
      </p:pic>
      <p:sp>
        <p:nvSpPr>
          <p:cNvPr id="3" name="Slide Number Placeholder 2"/>
          <p:cNvSpPr>
            <a:spLocks noGrp="1"/>
          </p:cNvSpPr>
          <p:nvPr>
            <p:ph type="sldNum" sz="quarter" idx="12"/>
          </p:nvPr>
        </p:nvSpPr>
        <p:spPr/>
        <p:txBody>
          <a:bodyPr/>
          <a:lstStyle/>
          <a:p>
            <a:fld id="{28769FFD-C902-40D6-8C15-E83B3432D7C6}" type="slidenum">
              <a:rPr lang="en-GB" smtClean="0"/>
              <a:t>43</a:t>
            </a:fld>
            <a:endParaRPr lang="en-GB"/>
          </a:p>
        </p:txBody>
      </p:sp>
    </p:spTree>
    <p:extLst>
      <p:ext uri="{BB962C8B-B14F-4D97-AF65-F5344CB8AC3E}">
        <p14:creationId xmlns:p14="http://schemas.microsoft.com/office/powerpoint/2010/main" val="31380555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Can I see your data an code?</a:t>
            </a:r>
          </a:p>
        </p:txBody>
      </p:sp>
      <p:grpSp>
        <p:nvGrpSpPr>
          <p:cNvPr id="21" name="Group 20"/>
          <p:cNvGrpSpPr/>
          <p:nvPr/>
        </p:nvGrpSpPr>
        <p:grpSpPr>
          <a:xfrm>
            <a:off x="395535" y="994815"/>
            <a:ext cx="3457904" cy="649638"/>
            <a:chOff x="6237887" y="6106461"/>
            <a:chExt cx="3457904" cy="649638"/>
          </a:xfrm>
        </p:grpSpPr>
        <p:sp>
          <p:nvSpPr>
            <p:cNvPr id="5" name="TextBox 4"/>
            <p:cNvSpPr txBox="1"/>
            <p:nvPr/>
          </p:nvSpPr>
          <p:spPr>
            <a:xfrm>
              <a:off x="6237888" y="6106461"/>
              <a:ext cx="3457903" cy="461665"/>
            </a:xfrm>
            <a:prstGeom prst="rect">
              <a:avLst/>
            </a:prstGeom>
            <a:noFill/>
          </p:spPr>
          <p:txBody>
            <a:bodyPr wrap="square" rtlCol="0">
              <a:spAutoFit/>
            </a:bodyPr>
            <a:lstStyle/>
            <a:p>
              <a:r>
                <a:rPr lang="en-GB" sz="2400" b="1" dirty="0" smtClean="0">
                  <a:latin typeface="Courier New" panose="02070309020205020404" pitchFamily="49" charset="0"/>
                  <a:cs typeface="Courier New" panose="02070309020205020404" pitchFamily="49" charset="0"/>
                </a:rPr>
                <a:t>1989</a:t>
              </a:r>
              <a:endParaRPr lang="en-GB" sz="2400" b="1" dirty="0">
                <a:latin typeface="Courier New" panose="02070309020205020404" pitchFamily="49" charset="0"/>
                <a:cs typeface="Courier New" panose="02070309020205020404" pitchFamily="49" charset="0"/>
              </a:endParaRPr>
            </a:p>
          </p:txBody>
        </p:sp>
        <p:pic>
          <p:nvPicPr>
            <p:cNvPr id="6" name="Picture 5" descr="Screen Clipping"/>
            <p:cNvPicPr>
              <a:picLocks noChangeAspect="1"/>
            </p:cNvPicPr>
            <p:nvPr/>
          </p:nvPicPr>
          <p:blipFill rotWithShape="1">
            <a:blip r:embed="rId3">
              <a:extLst>
                <a:ext uri="{28A0092B-C50C-407E-A947-70E740481C1C}">
                  <a14:useLocalDpi xmlns:a14="http://schemas.microsoft.com/office/drawing/2010/main" val="0"/>
                </a:ext>
              </a:extLst>
            </a:blip>
            <a:srcRect b="56543"/>
            <a:stretch/>
          </p:blipFill>
          <p:spPr>
            <a:xfrm>
              <a:off x="6237887" y="6549550"/>
              <a:ext cx="2045233" cy="206549"/>
            </a:xfrm>
            <a:prstGeom prst="rect">
              <a:avLst/>
            </a:prstGeom>
          </p:spPr>
        </p:pic>
      </p:grpSp>
      <p:grpSp>
        <p:nvGrpSpPr>
          <p:cNvPr id="18" name="Group 17"/>
          <p:cNvGrpSpPr/>
          <p:nvPr/>
        </p:nvGrpSpPr>
        <p:grpSpPr>
          <a:xfrm>
            <a:off x="350277" y="1719604"/>
            <a:ext cx="4767410" cy="1154501"/>
            <a:chOff x="7989899" y="3042746"/>
            <a:chExt cx="4767410" cy="1154501"/>
          </a:xfrm>
        </p:grpSpPr>
        <p:sp>
          <p:nvSpPr>
            <p:cNvPr id="7" name="TextBox 6"/>
            <p:cNvSpPr txBox="1"/>
            <p:nvPr/>
          </p:nvSpPr>
          <p:spPr>
            <a:xfrm>
              <a:off x="8035159" y="3042746"/>
              <a:ext cx="3457903" cy="461665"/>
            </a:xfrm>
            <a:prstGeom prst="rect">
              <a:avLst/>
            </a:prstGeom>
            <a:noFill/>
          </p:spPr>
          <p:txBody>
            <a:bodyPr wrap="square" rtlCol="0">
              <a:spAutoFit/>
            </a:bodyPr>
            <a:lstStyle/>
            <a:p>
              <a:r>
                <a:rPr lang="en-GB" sz="2400" b="1" dirty="0" smtClean="0">
                  <a:latin typeface="Courier New" panose="02070309020205020404" pitchFamily="49" charset="0"/>
                  <a:cs typeface="Courier New" panose="02070309020205020404" pitchFamily="49" charset="0"/>
                </a:rPr>
                <a:t>1999</a:t>
              </a:r>
              <a:endParaRPr lang="en-GB" sz="2400" b="1" dirty="0">
                <a:latin typeface="Courier New" panose="02070309020205020404" pitchFamily="49" charset="0"/>
                <a:cs typeface="Courier New" panose="02070309020205020404" pitchFamily="49" charset="0"/>
              </a:endParaRPr>
            </a:p>
          </p:txBody>
        </p:sp>
        <p:pic>
          <p:nvPicPr>
            <p:cNvPr id="8" name="Picture 7" descr="Screen Clipping"/>
            <p:cNvPicPr>
              <a:picLocks noChangeAspect="1"/>
            </p:cNvPicPr>
            <p:nvPr/>
          </p:nvPicPr>
          <p:blipFill rotWithShape="1">
            <a:blip r:embed="rId4">
              <a:extLst>
                <a:ext uri="{28A0092B-C50C-407E-A947-70E740481C1C}">
                  <a14:useLocalDpi xmlns:a14="http://schemas.microsoft.com/office/drawing/2010/main" val="0"/>
                </a:ext>
              </a:extLst>
            </a:blip>
            <a:srcRect t="5177" b="-1"/>
            <a:stretch/>
          </p:blipFill>
          <p:spPr>
            <a:xfrm>
              <a:off x="7989899" y="3446089"/>
              <a:ext cx="4767410" cy="751158"/>
            </a:xfrm>
            <a:prstGeom prst="rect">
              <a:avLst/>
            </a:prstGeom>
          </p:spPr>
        </p:pic>
      </p:grpSp>
      <p:grpSp>
        <p:nvGrpSpPr>
          <p:cNvPr id="17" name="Group 16"/>
          <p:cNvGrpSpPr/>
          <p:nvPr/>
        </p:nvGrpSpPr>
        <p:grpSpPr>
          <a:xfrm>
            <a:off x="350277" y="2853782"/>
            <a:ext cx="4827070" cy="1121290"/>
            <a:chOff x="5298580" y="1289911"/>
            <a:chExt cx="4827070" cy="1121290"/>
          </a:xfrm>
        </p:grpSpPr>
        <p:sp>
          <p:nvSpPr>
            <p:cNvPr id="3" name="TextBox 2"/>
            <p:cNvSpPr txBox="1"/>
            <p:nvPr/>
          </p:nvSpPr>
          <p:spPr>
            <a:xfrm>
              <a:off x="5298580" y="1289911"/>
              <a:ext cx="3457903" cy="461665"/>
            </a:xfrm>
            <a:prstGeom prst="rect">
              <a:avLst/>
            </a:prstGeom>
            <a:noFill/>
          </p:spPr>
          <p:txBody>
            <a:bodyPr wrap="square" rtlCol="0">
              <a:spAutoFit/>
            </a:bodyPr>
            <a:lstStyle/>
            <a:p>
              <a:r>
                <a:rPr lang="en-GB" sz="2400" b="1" dirty="0" smtClean="0">
                  <a:latin typeface="Courier New" panose="02070309020205020404" pitchFamily="49" charset="0"/>
                  <a:cs typeface="Courier New" panose="02070309020205020404" pitchFamily="49" charset="0"/>
                </a:rPr>
                <a:t>2009</a:t>
              </a:r>
              <a:endParaRPr lang="en-GB" sz="2400" b="1" dirty="0">
                <a:latin typeface="Courier New" panose="02070309020205020404" pitchFamily="49" charset="0"/>
                <a:cs typeface="Courier New" panose="02070309020205020404" pitchFamily="49" charset="0"/>
              </a:endParaRPr>
            </a:p>
          </p:txBody>
        </p:sp>
        <p:pic>
          <p:nvPicPr>
            <p:cNvPr id="12" name="Picture 11" descr="Screen Clipping"/>
            <p:cNvPicPr>
              <a:picLocks noChangeAspect="1"/>
            </p:cNvPicPr>
            <p:nvPr/>
          </p:nvPicPr>
          <p:blipFill rotWithShape="1">
            <a:blip r:embed="rId5">
              <a:extLst>
                <a:ext uri="{28A0092B-C50C-407E-A947-70E740481C1C}">
                  <a14:useLocalDpi xmlns:a14="http://schemas.microsoft.com/office/drawing/2010/main" val="0"/>
                </a:ext>
              </a:extLst>
            </a:blip>
            <a:srcRect t="3962" b="4201"/>
            <a:stretch/>
          </p:blipFill>
          <p:spPr>
            <a:xfrm>
              <a:off x="5343838" y="1710160"/>
              <a:ext cx="4781812" cy="701041"/>
            </a:xfrm>
            <a:prstGeom prst="rect">
              <a:avLst/>
            </a:prstGeom>
          </p:spPr>
        </p:pic>
      </p:grpSp>
      <p:grpSp>
        <p:nvGrpSpPr>
          <p:cNvPr id="24" name="Group 23"/>
          <p:cNvGrpSpPr/>
          <p:nvPr/>
        </p:nvGrpSpPr>
        <p:grpSpPr>
          <a:xfrm>
            <a:off x="6639059" y="994815"/>
            <a:ext cx="4786540" cy="2773321"/>
            <a:chOff x="8236631" y="975383"/>
            <a:chExt cx="4786540" cy="2773321"/>
          </a:xfrm>
        </p:grpSpPr>
        <p:sp>
          <p:nvSpPr>
            <p:cNvPr id="15" name="TextBox 14"/>
            <p:cNvSpPr txBox="1"/>
            <p:nvPr/>
          </p:nvSpPr>
          <p:spPr>
            <a:xfrm>
              <a:off x="8236631" y="975383"/>
              <a:ext cx="3457903" cy="461665"/>
            </a:xfrm>
            <a:prstGeom prst="rect">
              <a:avLst/>
            </a:prstGeom>
            <a:noFill/>
          </p:spPr>
          <p:txBody>
            <a:bodyPr wrap="square" rtlCol="0">
              <a:spAutoFit/>
            </a:bodyPr>
            <a:lstStyle/>
            <a:p>
              <a:r>
                <a:rPr lang="en-GB" sz="2400" b="1" dirty="0" smtClean="0">
                  <a:latin typeface="Courier New" panose="02070309020205020404" pitchFamily="49" charset="0"/>
                  <a:cs typeface="Courier New" panose="02070309020205020404" pitchFamily="49" charset="0"/>
                </a:rPr>
                <a:t>2019</a:t>
              </a:r>
              <a:endParaRPr lang="en-GB" sz="2400" b="1" dirty="0">
                <a:latin typeface="Courier New" panose="02070309020205020404" pitchFamily="49" charset="0"/>
                <a:cs typeface="Courier New" panose="02070309020205020404" pitchFamily="49" charset="0"/>
              </a:endParaRPr>
            </a:p>
          </p:txBody>
        </p:sp>
        <p:pic>
          <p:nvPicPr>
            <p:cNvPr id="22" name="Picture 2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3120" y="1538712"/>
              <a:ext cx="4740051" cy="2209992"/>
            </a:xfrm>
            <a:prstGeom prst="rect">
              <a:avLst/>
            </a:prstGeom>
          </p:spPr>
        </p:pic>
      </p:grpSp>
      <p:pic>
        <p:nvPicPr>
          <p:cNvPr id="23" name="Picture 22" descr="Screen Clipping"/>
          <p:cNvPicPr>
            <a:picLocks noChangeAspect="1"/>
          </p:cNvPicPr>
          <p:nvPr/>
        </p:nvPicPr>
        <p:blipFill rotWithShape="1">
          <a:blip r:embed="rId7">
            <a:extLst>
              <a:ext uri="{28A0092B-C50C-407E-A947-70E740481C1C}">
                <a14:useLocalDpi xmlns:a14="http://schemas.microsoft.com/office/drawing/2010/main" val="0"/>
              </a:ext>
            </a:extLst>
          </a:blip>
          <a:srcRect b="26104"/>
          <a:stretch/>
        </p:blipFill>
        <p:spPr>
          <a:xfrm>
            <a:off x="6685548" y="3797449"/>
            <a:ext cx="4740051" cy="2990485"/>
          </a:xfrm>
          <a:prstGeom prst="rect">
            <a:avLst/>
          </a:prstGeom>
        </p:spPr>
      </p:pic>
      <p:pic>
        <p:nvPicPr>
          <p:cNvPr id="13" name="Picture 12" descr="Screen Clipping">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77" y="5934101"/>
            <a:ext cx="4922947" cy="784928"/>
          </a:xfrm>
          <a:prstGeom prst="rect">
            <a:avLst/>
          </a:prstGeom>
        </p:spPr>
      </p:pic>
      <p:grpSp>
        <p:nvGrpSpPr>
          <p:cNvPr id="16" name="Group 15"/>
          <p:cNvGrpSpPr/>
          <p:nvPr/>
        </p:nvGrpSpPr>
        <p:grpSpPr>
          <a:xfrm>
            <a:off x="395535" y="4063937"/>
            <a:ext cx="5089294" cy="1691505"/>
            <a:chOff x="395535" y="4063937"/>
            <a:chExt cx="5089294" cy="1691505"/>
          </a:xfrm>
        </p:grpSpPr>
        <p:sp>
          <p:nvSpPr>
            <p:cNvPr id="25" name="TextBox 24"/>
            <p:cNvSpPr txBox="1"/>
            <p:nvPr/>
          </p:nvSpPr>
          <p:spPr>
            <a:xfrm>
              <a:off x="395535" y="4063937"/>
              <a:ext cx="3457903" cy="461665"/>
            </a:xfrm>
            <a:prstGeom prst="rect">
              <a:avLst/>
            </a:prstGeom>
            <a:noFill/>
          </p:spPr>
          <p:txBody>
            <a:bodyPr wrap="square" rtlCol="0">
              <a:spAutoFit/>
            </a:bodyPr>
            <a:lstStyle/>
            <a:p>
              <a:r>
                <a:rPr lang="en-GB" sz="2400" b="1" dirty="0" smtClean="0">
                  <a:latin typeface="Courier New" panose="02070309020205020404" pitchFamily="49" charset="0"/>
                  <a:cs typeface="Courier New" panose="02070309020205020404" pitchFamily="49" charset="0"/>
                </a:rPr>
                <a:t>Also 2019</a:t>
              </a:r>
              <a:endParaRPr lang="en-GB" sz="2400" b="1" dirty="0">
                <a:latin typeface="Courier New" panose="02070309020205020404" pitchFamily="49" charset="0"/>
                <a:cs typeface="Courier New" panose="02070309020205020404" pitchFamily="49" charset="0"/>
              </a:endParaRPr>
            </a:p>
          </p:txBody>
        </p:sp>
        <p:pic>
          <p:nvPicPr>
            <p:cNvPr id="14" name="Picture 13" descr="Screen Clipping">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5535" y="4497219"/>
              <a:ext cx="5089294" cy="1258223"/>
            </a:xfrm>
            <a:prstGeom prst="rect">
              <a:avLst/>
            </a:prstGeom>
          </p:spPr>
        </p:pic>
      </p:grpSp>
      <p:sp>
        <p:nvSpPr>
          <p:cNvPr id="27" name="Slide Number Placeholder 26"/>
          <p:cNvSpPr>
            <a:spLocks noGrp="1"/>
          </p:cNvSpPr>
          <p:nvPr>
            <p:ph type="sldNum" sz="quarter" idx="12"/>
          </p:nvPr>
        </p:nvSpPr>
        <p:spPr/>
        <p:txBody>
          <a:bodyPr/>
          <a:lstStyle/>
          <a:p>
            <a:fld id="{28769FFD-C902-40D6-8C15-E83B3432D7C6}" type="slidenum">
              <a:rPr lang="en-GB" smtClean="0"/>
              <a:t>44</a:t>
            </a:fld>
            <a:endParaRPr lang="en-GB"/>
          </a:p>
        </p:txBody>
      </p:sp>
    </p:spTree>
    <p:extLst>
      <p:ext uri="{BB962C8B-B14F-4D97-AF65-F5344CB8AC3E}">
        <p14:creationId xmlns:p14="http://schemas.microsoft.com/office/powerpoint/2010/main" val="76293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1527" y="0"/>
            <a:ext cx="12252748" cy="6858000"/>
            <a:chOff x="-31527" y="0"/>
            <a:chExt cx="12252748" cy="6858000"/>
          </a:xfrm>
        </p:grpSpPr>
        <p:pic>
          <p:nvPicPr>
            <p:cNvPr id="4" name="Picture 3"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3867" y="0"/>
              <a:ext cx="6387354" cy="6858000"/>
            </a:xfrm>
            <a:prstGeom prst="rect">
              <a:avLst/>
            </a:prstGeom>
          </p:spPr>
        </p:pic>
        <p:pic>
          <p:nvPicPr>
            <p:cNvPr id="5" name="Picture 4" descr="Screen Clipping">
              <a:hlinkClick r:id="rId3"/>
            </p:cNvPr>
            <p:cNvPicPr>
              <a:picLocks noChangeAspect="1"/>
            </p:cNvPicPr>
            <p:nvPr/>
          </p:nvPicPr>
          <p:blipFill rotWithShape="1">
            <a:blip r:embed="rId5">
              <a:extLst>
                <a:ext uri="{28A0092B-C50C-407E-A947-70E740481C1C}">
                  <a14:useLocalDpi xmlns:a14="http://schemas.microsoft.com/office/drawing/2010/main" val="0"/>
                </a:ext>
              </a:extLst>
            </a:blip>
            <a:srcRect r="23034"/>
            <a:stretch/>
          </p:blipFill>
          <p:spPr>
            <a:xfrm>
              <a:off x="-31527" y="228600"/>
              <a:ext cx="5888736" cy="6538527"/>
            </a:xfrm>
            <a:prstGeom prst="rect">
              <a:avLst/>
            </a:prstGeom>
          </p:spPr>
        </p:pic>
      </p:grpSp>
      <p:sp>
        <p:nvSpPr>
          <p:cNvPr id="2" name="Slide Number Placeholder 1"/>
          <p:cNvSpPr>
            <a:spLocks noGrp="1"/>
          </p:cNvSpPr>
          <p:nvPr>
            <p:ph type="sldNum" sz="quarter" idx="12"/>
          </p:nvPr>
        </p:nvSpPr>
        <p:spPr/>
        <p:txBody>
          <a:bodyPr/>
          <a:lstStyle/>
          <a:p>
            <a:fld id="{28769FFD-C902-40D6-8C15-E83B3432D7C6}" type="slidenum">
              <a:rPr lang="en-GB" smtClean="0"/>
              <a:t>45</a:t>
            </a:fld>
            <a:endParaRPr lang="en-GB"/>
          </a:p>
        </p:txBody>
      </p:sp>
    </p:spTree>
    <p:extLst>
      <p:ext uri="{BB962C8B-B14F-4D97-AF65-F5344CB8AC3E}">
        <p14:creationId xmlns:p14="http://schemas.microsoft.com/office/powerpoint/2010/main" val="52279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Here today but maybe gone tomorrow?</a:t>
            </a:r>
          </a:p>
        </p:txBody>
      </p:sp>
      <p:pic>
        <p:nvPicPr>
          <p:cNvPr id="4" name="Picture 3" descr="Screen Clipping">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r="1464"/>
          <a:stretch/>
        </p:blipFill>
        <p:spPr>
          <a:xfrm>
            <a:off x="2005725" y="2002961"/>
            <a:ext cx="7564995" cy="3785937"/>
          </a:xfrm>
          <a:prstGeom prst="rect">
            <a:avLst/>
          </a:prstGeom>
        </p:spPr>
      </p:pic>
      <p:sp>
        <p:nvSpPr>
          <p:cNvPr id="3" name="Slide Number Placeholder 2"/>
          <p:cNvSpPr>
            <a:spLocks noGrp="1"/>
          </p:cNvSpPr>
          <p:nvPr>
            <p:ph type="sldNum" sz="quarter" idx="12"/>
          </p:nvPr>
        </p:nvSpPr>
        <p:spPr/>
        <p:txBody>
          <a:bodyPr/>
          <a:lstStyle/>
          <a:p>
            <a:fld id="{28769FFD-C902-40D6-8C15-E83B3432D7C6}" type="slidenum">
              <a:rPr lang="en-GB" smtClean="0"/>
              <a:t>46</a:t>
            </a:fld>
            <a:endParaRPr lang="en-GB"/>
          </a:p>
        </p:txBody>
      </p:sp>
    </p:spTree>
    <p:extLst>
      <p:ext uri="{BB962C8B-B14F-4D97-AF65-F5344CB8AC3E}">
        <p14:creationId xmlns:p14="http://schemas.microsoft.com/office/powerpoint/2010/main" val="10765715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0475664" cy="769441"/>
          </a:xfrm>
          <a:prstGeom prst="rect">
            <a:avLst/>
          </a:prstGeom>
          <a:noFill/>
        </p:spPr>
        <p:txBody>
          <a:bodyPr wrap="square" rtlCol="0">
            <a:spAutoFit/>
          </a:bodyPr>
          <a:lstStyle/>
          <a:p>
            <a:r>
              <a:rPr lang="en-GB" sz="4400" b="1" dirty="0" smtClean="0">
                <a:latin typeface="Garamond" panose="02020404030301010803" pitchFamily="18" charset="0"/>
              </a:rPr>
              <a:t>Putting the final pieces into place</a:t>
            </a:r>
            <a:endParaRPr lang="en-GB" sz="4400" b="1" dirty="0">
              <a:latin typeface="Garamond" panose="02020404030301010803" pitchFamily="18" charset="0"/>
            </a:endParaRPr>
          </a:p>
        </p:txBody>
      </p:sp>
      <p:pic>
        <p:nvPicPr>
          <p:cNvPr id="3" name="Picture 2"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53345"/>
            <a:ext cx="12192000" cy="5601383"/>
          </a:xfrm>
          <a:prstGeom prst="rect">
            <a:avLst/>
          </a:prstGeom>
        </p:spPr>
      </p:pic>
      <p:sp>
        <p:nvSpPr>
          <p:cNvPr id="4" name="Slide Number Placeholder 3"/>
          <p:cNvSpPr>
            <a:spLocks noGrp="1"/>
          </p:cNvSpPr>
          <p:nvPr>
            <p:ph type="sldNum" sz="quarter" idx="12"/>
          </p:nvPr>
        </p:nvSpPr>
        <p:spPr/>
        <p:txBody>
          <a:bodyPr/>
          <a:lstStyle/>
          <a:p>
            <a:fld id="{28769FFD-C902-40D6-8C15-E83B3432D7C6}" type="slidenum">
              <a:rPr lang="en-GB" smtClean="0"/>
              <a:t>47</a:t>
            </a:fld>
            <a:endParaRPr lang="en-GB"/>
          </a:p>
        </p:txBody>
      </p:sp>
    </p:spTree>
    <p:extLst>
      <p:ext uri="{BB962C8B-B14F-4D97-AF65-F5344CB8AC3E}">
        <p14:creationId xmlns:p14="http://schemas.microsoft.com/office/powerpoint/2010/main" val="35259926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8769FFD-C902-40D6-8C15-E83B3432D7C6}" type="slidenum">
              <a:rPr lang="en-GB" smtClean="0"/>
              <a:t>48</a:t>
            </a:fld>
            <a:endParaRPr lang="en-GB"/>
          </a:p>
        </p:txBody>
      </p:sp>
      <p:sp>
        <p:nvSpPr>
          <p:cNvPr id="3" name="TextBox 2"/>
          <p:cNvSpPr txBox="1"/>
          <p:nvPr/>
        </p:nvSpPr>
        <p:spPr>
          <a:xfrm>
            <a:off x="395535" y="188640"/>
            <a:ext cx="11722893" cy="769441"/>
          </a:xfrm>
          <a:prstGeom prst="rect">
            <a:avLst/>
          </a:prstGeom>
          <a:noFill/>
        </p:spPr>
        <p:txBody>
          <a:bodyPr wrap="square" rtlCol="0">
            <a:spAutoFit/>
          </a:bodyPr>
          <a:lstStyle/>
          <a:p>
            <a:r>
              <a:rPr lang="en-GB" sz="4400" b="1" dirty="0" smtClean="0">
                <a:latin typeface="Garamond" panose="02020404030301010803" pitchFamily="18" charset="0"/>
              </a:rPr>
              <a:t>Lots of inspiration to be found </a:t>
            </a:r>
            <a:r>
              <a:rPr lang="en-GB" sz="4400" b="1" dirty="0">
                <a:latin typeface="Garamond" panose="02020404030301010803" pitchFamily="18" charset="0"/>
              </a:rPr>
              <a:t>at #RSS2019Conf</a:t>
            </a:r>
          </a:p>
        </p:txBody>
      </p:sp>
      <p:sp>
        <p:nvSpPr>
          <p:cNvPr id="4" name="TextBox 3"/>
          <p:cNvSpPr txBox="1"/>
          <p:nvPr/>
        </p:nvSpPr>
        <p:spPr>
          <a:xfrm>
            <a:off x="7514897" y="6473167"/>
            <a:ext cx="4603531" cy="369332"/>
          </a:xfrm>
          <a:prstGeom prst="rect">
            <a:avLst/>
          </a:prstGeom>
          <a:noFill/>
        </p:spPr>
        <p:txBody>
          <a:bodyPr wrap="square" rtlCol="0">
            <a:spAutoFit/>
          </a:bodyPr>
          <a:lstStyle/>
          <a:p>
            <a:r>
              <a:rPr lang="en-GB" dirty="0" smtClean="0">
                <a:latin typeface="Courier New" panose="02070309020205020404" pitchFamily="49" charset="0"/>
                <a:cs typeface="Courier New" panose="02070309020205020404" pitchFamily="49" charset="0"/>
              </a:rPr>
              <a:t>Siobhan Carey – Mondays Keynote</a:t>
            </a:r>
            <a:endParaRPr lang="en-GB" dirty="0">
              <a:latin typeface="Courier New" panose="02070309020205020404" pitchFamily="49" charset="0"/>
              <a:cs typeface="Courier New" panose="02070309020205020404" pitchFamily="49" charset="0"/>
            </a:endParaRPr>
          </a:p>
        </p:txBody>
      </p:sp>
      <p:pic>
        <p:nvPicPr>
          <p:cNvPr id="1028" name="Picture 4" descr="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8282" y="1196338"/>
            <a:ext cx="6718095" cy="503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690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Acknowledgements/Local Supports</a:t>
            </a:r>
          </a:p>
        </p:txBody>
      </p:sp>
      <p:grpSp>
        <p:nvGrpSpPr>
          <p:cNvPr id="8" name="Group 7"/>
          <p:cNvGrpSpPr/>
          <p:nvPr/>
        </p:nvGrpSpPr>
        <p:grpSpPr>
          <a:xfrm>
            <a:off x="307748" y="1451846"/>
            <a:ext cx="11421798" cy="1967495"/>
            <a:chOff x="307748" y="1073475"/>
            <a:chExt cx="11421798" cy="1967495"/>
          </a:xfrm>
        </p:grpSpPr>
        <p:pic>
          <p:nvPicPr>
            <p:cNvPr id="4" name="Picture 3" descr="Screen Clipping">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4297" r="18345"/>
            <a:stretch/>
          </p:blipFill>
          <p:spPr>
            <a:xfrm>
              <a:off x="307748" y="1073475"/>
              <a:ext cx="7357241" cy="1967495"/>
            </a:xfrm>
            <a:prstGeom prst="rect">
              <a:avLst/>
            </a:prstGeom>
          </p:spPr>
        </p:pic>
        <p:sp>
          <p:nvSpPr>
            <p:cNvPr id="5" name="TextBox 4"/>
            <p:cNvSpPr txBox="1"/>
            <p:nvPr/>
          </p:nvSpPr>
          <p:spPr>
            <a:xfrm>
              <a:off x="7866358" y="1457059"/>
              <a:ext cx="3863188" cy="1200329"/>
            </a:xfrm>
            <a:prstGeom prst="rect">
              <a:avLst/>
            </a:prstGeom>
            <a:noFill/>
          </p:spPr>
          <p:txBody>
            <a:bodyPr wrap="square" rtlCol="0">
              <a:spAutoFit/>
            </a:bodyPr>
            <a:lstStyle/>
            <a:p>
              <a:r>
                <a:rPr lang="en-GB" sz="2400" b="1" dirty="0" smtClean="0">
                  <a:latin typeface="Courier New" panose="02070309020205020404" pitchFamily="49" charset="0"/>
                  <a:cs typeface="Courier New" panose="02070309020205020404" pitchFamily="49" charset="0"/>
                </a:rPr>
                <a:t>Dr Darren Dahly</a:t>
              </a:r>
            </a:p>
            <a:p>
              <a:endParaRPr lang="en-GB" sz="2400" b="1" dirty="0" smtClean="0">
                <a:latin typeface="Courier New" panose="02070309020205020404" pitchFamily="49" charset="0"/>
                <a:cs typeface="Courier New" panose="02070309020205020404" pitchFamily="49" charset="0"/>
              </a:endParaRPr>
            </a:p>
            <a:p>
              <a:r>
                <a:rPr lang="en-GB" sz="2400" b="1" dirty="0" smtClean="0">
                  <a:latin typeface="Courier New" panose="02070309020205020404" pitchFamily="49" charset="0"/>
                  <a:cs typeface="Courier New" panose="02070309020205020404" pitchFamily="49" charset="0"/>
                </a:rPr>
                <a:t>Dr Brendan Palmer</a:t>
              </a:r>
              <a:endParaRPr lang="en-GB" sz="2400" b="1" dirty="0">
                <a:latin typeface="Courier New" panose="02070309020205020404" pitchFamily="49" charset="0"/>
                <a:cs typeface="Courier New" panose="02070309020205020404" pitchFamily="49" charset="0"/>
              </a:endParaRPr>
            </a:p>
          </p:txBody>
        </p:sp>
      </p:grpSp>
      <p:grpSp>
        <p:nvGrpSpPr>
          <p:cNvPr id="7" name="Group 6"/>
          <p:cNvGrpSpPr/>
          <p:nvPr/>
        </p:nvGrpSpPr>
        <p:grpSpPr>
          <a:xfrm>
            <a:off x="279166" y="3877120"/>
            <a:ext cx="11450380" cy="2447705"/>
            <a:chOff x="279166" y="3593342"/>
            <a:chExt cx="11450380" cy="2447705"/>
          </a:xfrm>
        </p:grpSpPr>
        <p:pic>
          <p:nvPicPr>
            <p:cNvPr id="3" name="Picture 2" descr="Screen Clipping">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166" y="3593342"/>
              <a:ext cx="7414406" cy="2447705"/>
            </a:xfrm>
            <a:prstGeom prst="rect">
              <a:avLst/>
            </a:prstGeom>
          </p:spPr>
        </p:pic>
        <p:sp>
          <p:nvSpPr>
            <p:cNvPr id="6" name="TextBox 5"/>
            <p:cNvSpPr txBox="1"/>
            <p:nvPr/>
          </p:nvSpPr>
          <p:spPr>
            <a:xfrm>
              <a:off x="7866358" y="4217029"/>
              <a:ext cx="3863188" cy="1200329"/>
            </a:xfrm>
            <a:prstGeom prst="rect">
              <a:avLst/>
            </a:prstGeom>
            <a:noFill/>
          </p:spPr>
          <p:txBody>
            <a:bodyPr wrap="square" rtlCol="0">
              <a:spAutoFit/>
            </a:bodyPr>
            <a:lstStyle/>
            <a:p>
              <a:r>
                <a:rPr lang="en-GB" sz="2400" b="1" dirty="0">
                  <a:latin typeface="Courier New" panose="02070309020205020404" pitchFamily="49" charset="0"/>
                  <a:cs typeface="Courier New" panose="02070309020205020404" pitchFamily="49" charset="0"/>
                </a:rPr>
                <a:t>Eoghan Ó </a:t>
              </a:r>
              <a:r>
                <a:rPr lang="en-GB" sz="2400" b="1" dirty="0" smtClean="0">
                  <a:latin typeface="Courier New" panose="02070309020205020404" pitchFamily="49" charset="0"/>
                  <a:cs typeface="Courier New" panose="02070309020205020404" pitchFamily="49" charset="0"/>
                </a:rPr>
                <a:t>Carragáin</a:t>
              </a:r>
            </a:p>
            <a:p>
              <a:endParaRPr lang="en-GB" sz="2400" b="1" dirty="0" smtClean="0">
                <a:latin typeface="Courier New" panose="02070309020205020404" pitchFamily="49" charset="0"/>
                <a:cs typeface="Courier New" panose="02070309020205020404" pitchFamily="49" charset="0"/>
              </a:endParaRPr>
            </a:p>
            <a:p>
              <a:r>
                <a:rPr lang="en-GB" sz="2400" b="1" dirty="0" smtClean="0">
                  <a:latin typeface="Courier New" panose="02070309020205020404" pitchFamily="49" charset="0"/>
                  <a:cs typeface="Courier New" panose="02070309020205020404" pitchFamily="49" charset="0"/>
                </a:rPr>
                <a:t>Dr Aoife Coffee</a:t>
              </a:r>
              <a:endParaRPr lang="en-GB" sz="2400" b="1" dirty="0">
                <a:latin typeface="Courier New" panose="02070309020205020404" pitchFamily="49" charset="0"/>
                <a:cs typeface="Courier New" panose="02070309020205020404" pitchFamily="49" charset="0"/>
              </a:endParaRPr>
            </a:p>
          </p:txBody>
        </p:sp>
      </p:grpSp>
      <p:sp>
        <p:nvSpPr>
          <p:cNvPr id="9" name="Slide Number Placeholder 8"/>
          <p:cNvSpPr>
            <a:spLocks noGrp="1"/>
          </p:cNvSpPr>
          <p:nvPr>
            <p:ph type="sldNum" sz="quarter" idx="12"/>
          </p:nvPr>
        </p:nvSpPr>
        <p:spPr/>
        <p:txBody>
          <a:bodyPr/>
          <a:lstStyle/>
          <a:p>
            <a:fld id="{28769FFD-C902-40D6-8C15-E83B3432D7C6}" type="slidenum">
              <a:rPr lang="en-GB" smtClean="0"/>
              <a:t>49</a:t>
            </a:fld>
            <a:endParaRPr lang="en-GB"/>
          </a:p>
        </p:txBody>
      </p:sp>
    </p:spTree>
    <p:extLst>
      <p:ext uri="{BB962C8B-B14F-4D97-AF65-F5344CB8AC3E}">
        <p14:creationId xmlns:p14="http://schemas.microsoft.com/office/powerpoint/2010/main" val="13461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8769FFD-C902-40D6-8C15-E83B3432D7C6}" type="slidenum">
              <a:rPr lang="en-GB" smtClean="0"/>
              <a:t>5</a:t>
            </a:fld>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790" y="52554"/>
            <a:ext cx="4281566" cy="6858000"/>
          </a:xfrm>
          <a:prstGeom prst="rect">
            <a:avLst/>
          </a:prstGeom>
        </p:spPr>
      </p:pic>
      <p:sp>
        <p:nvSpPr>
          <p:cNvPr id="4" name="Rectangle 3"/>
          <p:cNvSpPr/>
          <p:nvPr/>
        </p:nvSpPr>
        <p:spPr>
          <a:xfrm>
            <a:off x="5559957" y="6411313"/>
            <a:ext cx="1082566" cy="3888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tx1"/>
                </a:solidFill>
                <a:latin typeface="Courier New" panose="02070309020205020404" pitchFamily="49" charset="0"/>
                <a:cs typeface="Courier New" panose="02070309020205020404" pitchFamily="49" charset="0"/>
              </a:rPr>
              <a:t>1830</a:t>
            </a:r>
            <a:endParaRPr lang="en-GB" sz="2400" b="1"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123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p-values should not define a study</a:t>
            </a:r>
          </a:p>
        </p:txBody>
      </p:sp>
      <p:pic>
        <p:nvPicPr>
          <p:cNvPr id="2" name="Picture 1" descr="Screen Clipping">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b="16310"/>
          <a:stretch/>
        </p:blipFill>
        <p:spPr>
          <a:xfrm>
            <a:off x="1416918" y="1146657"/>
            <a:ext cx="9266723" cy="2952903"/>
          </a:xfrm>
          <a:prstGeom prst="rect">
            <a:avLst/>
          </a:prstGeom>
        </p:spPr>
      </p:pic>
      <p:sp>
        <p:nvSpPr>
          <p:cNvPr id="7" name="Rectangle 6"/>
          <p:cNvSpPr/>
          <p:nvPr/>
        </p:nvSpPr>
        <p:spPr>
          <a:xfrm>
            <a:off x="2286000" y="4303376"/>
            <a:ext cx="184404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solidFill>
                <a:latin typeface="Courier New" panose="02070309020205020404" pitchFamily="49" charset="0"/>
                <a:cs typeface="Courier New" panose="02070309020205020404" pitchFamily="49" charset="0"/>
              </a:rPr>
              <a:t>Experimental design</a:t>
            </a:r>
            <a:endParaRPr lang="en-GB" b="1" dirty="0">
              <a:solidFill>
                <a:schemeClr val="bg1"/>
              </a:solidFill>
              <a:latin typeface="Courier New" panose="02070309020205020404" pitchFamily="49" charset="0"/>
              <a:cs typeface="Courier New" panose="02070309020205020404" pitchFamily="49" charset="0"/>
            </a:endParaRPr>
          </a:p>
        </p:txBody>
      </p:sp>
      <p:grpSp>
        <p:nvGrpSpPr>
          <p:cNvPr id="31" name="Group 30"/>
          <p:cNvGrpSpPr/>
          <p:nvPr/>
        </p:nvGrpSpPr>
        <p:grpSpPr>
          <a:xfrm>
            <a:off x="3208019" y="4989176"/>
            <a:ext cx="1973580" cy="1629180"/>
            <a:chOff x="2918460" y="5021156"/>
            <a:chExt cx="1973580" cy="1629180"/>
          </a:xfrm>
        </p:grpSpPr>
        <p:sp>
          <p:nvSpPr>
            <p:cNvPr id="10" name="Rectangle 9"/>
            <p:cNvSpPr/>
            <p:nvPr/>
          </p:nvSpPr>
          <p:spPr>
            <a:xfrm>
              <a:off x="3048000" y="5964536"/>
              <a:ext cx="184404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solidFill>
                  <a:latin typeface="Courier New" panose="02070309020205020404" pitchFamily="49" charset="0"/>
                  <a:cs typeface="Courier New" panose="02070309020205020404" pitchFamily="49" charset="0"/>
                </a:rPr>
                <a:t>Raw data</a:t>
              </a:r>
              <a:endParaRPr lang="en-GB" b="1" dirty="0">
                <a:solidFill>
                  <a:schemeClr val="bg1"/>
                </a:solidFill>
                <a:latin typeface="Courier New" panose="02070309020205020404" pitchFamily="49" charset="0"/>
                <a:cs typeface="Courier New" panose="02070309020205020404" pitchFamily="49" charset="0"/>
              </a:endParaRPr>
            </a:p>
          </p:txBody>
        </p:sp>
        <p:cxnSp>
          <p:nvCxnSpPr>
            <p:cNvPr id="11" name="Curved Connector 10"/>
            <p:cNvCxnSpPr>
              <a:stCxn id="7" idx="2"/>
              <a:endCxn id="10" idx="0"/>
            </p:cNvCxnSpPr>
            <p:nvPr/>
          </p:nvCxnSpPr>
          <p:spPr>
            <a:xfrm rot="16200000" flipH="1">
              <a:off x="2972550" y="4967066"/>
              <a:ext cx="943380" cy="1051559"/>
            </a:xfrm>
            <a:prstGeom prst="curved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259579" y="4303376"/>
            <a:ext cx="2305050" cy="1629180"/>
            <a:chOff x="4259579" y="4303376"/>
            <a:chExt cx="2305050" cy="1629180"/>
          </a:xfrm>
        </p:grpSpPr>
        <p:sp>
          <p:nvSpPr>
            <p:cNvPr id="15" name="Rectangle 14"/>
            <p:cNvSpPr/>
            <p:nvPr/>
          </p:nvSpPr>
          <p:spPr>
            <a:xfrm>
              <a:off x="4720589" y="4303376"/>
              <a:ext cx="184404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solidFill>
                  <a:latin typeface="Courier New" panose="02070309020205020404" pitchFamily="49" charset="0"/>
                  <a:cs typeface="Courier New" panose="02070309020205020404" pitchFamily="49" charset="0"/>
                </a:rPr>
                <a:t>Clean data</a:t>
              </a:r>
              <a:endParaRPr lang="en-GB" b="1" dirty="0">
                <a:solidFill>
                  <a:schemeClr val="bg1"/>
                </a:solidFill>
                <a:latin typeface="Courier New" panose="02070309020205020404" pitchFamily="49" charset="0"/>
                <a:cs typeface="Courier New" panose="02070309020205020404" pitchFamily="49" charset="0"/>
              </a:endParaRPr>
            </a:p>
          </p:txBody>
        </p:sp>
        <p:cxnSp>
          <p:nvCxnSpPr>
            <p:cNvPr id="20" name="Curved Connector 19"/>
            <p:cNvCxnSpPr>
              <a:stCxn id="10" idx="0"/>
              <a:endCxn id="15" idx="2"/>
            </p:cNvCxnSpPr>
            <p:nvPr/>
          </p:nvCxnSpPr>
          <p:spPr>
            <a:xfrm rot="5400000" flipH="1" flipV="1">
              <a:off x="4479404" y="4769351"/>
              <a:ext cx="943380" cy="1383030"/>
            </a:xfrm>
            <a:prstGeom prst="curved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5642610" y="4989175"/>
            <a:ext cx="1988619" cy="1629180"/>
            <a:chOff x="5311140" y="5021156"/>
            <a:chExt cx="1988619" cy="1629180"/>
          </a:xfrm>
        </p:grpSpPr>
        <p:sp>
          <p:nvSpPr>
            <p:cNvPr id="16" name="Rectangle 15"/>
            <p:cNvSpPr/>
            <p:nvPr/>
          </p:nvSpPr>
          <p:spPr>
            <a:xfrm>
              <a:off x="5455719" y="5964536"/>
              <a:ext cx="184404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solidFill>
                  <a:latin typeface="Courier New" panose="02070309020205020404" pitchFamily="49" charset="0"/>
                  <a:cs typeface="Courier New" panose="02070309020205020404" pitchFamily="49" charset="0"/>
                </a:rPr>
                <a:t>Summary statistics</a:t>
              </a:r>
              <a:endParaRPr lang="en-GB" b="1" dirty="0">
                <a:solidFill>
                  <a:schemeClr val="bg1"/>
                </a:solidFill>
                <a:latin typeface="Courier New" panose="02070309020205020404" pitchFamily="49" charset="0"/>
                <a:cs typeface="Courier New" panose="02070309020205020404" pitchFamily="49" charset="0"/>
              </a:endParaRPr>
            </a:p>
          </p:txBody>
        </p:sp>
        <p:cxnSp>
          <p:nvCxnSpPr>
            <p:cNvPr id="23" name="Curved Connector 22"/>
            <p:cNvCxnSpPr>
              <a:stCxn id="15" idx="2"/>
              <a:endCxn id="16" idx="0"/>
            </p:cNvCxnSpPr>
            <p:nvPr/>
          </p:nvCxnSpPr>
          <p:spPr>
            <a:xfrm rot="16200000" flipH="1">
              <a:off x="5372750" y="4959546"/>
              <a:ext cx="943379" cy="1066600"/>
            </a:xfrm>
            <a:prstGeom prst="curved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709210" y="4271396"/>
            <a:ext cx="2290009" cy="1661159"/>
            <a:chOff x="6709210" y="4271396"/>
            <a:chExt cx="2290009" cy="1661159"/>
          </a:xfrm>
        </p:grpSpPr>
        <p:sp>
          <p:nvSpPr>
            <p:cNvPr id="17" name="Rectangle 16"/>
            <p:cNvSpPr/>
            <p:nvPr/>
          </p:nvSpPr>
          <p:spPr>
            <a:xfrm>
              <a:off x="7155179" y="4271396"/>
              <a:ext cx="184404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solidFill>
                  <a:latin typeface="Courier New" panose="02070309020205020404" pitchFamily="49" charset="0"/>
                  <a:cs typeface="Courier New" panose="02070309020205020404" pitchFamily="49" charset="0"/>
                </a:rPr>
                <a:t>Modelling / Analysis</a:t>
              </a:r>
              <a:endParaRPr lang="en-GB" b="1" dirty="0">
                <a:solidFill>
                  <a:schemeClr val="bg1"/>
                </a:solidFill>
                <a:latin typeface="Courier New" panose="02070309020205020404" pitchFamily="49" charset="0"/>
                <a:cs typeface="Courier New" panose="02070309020205020404" pitchFamily="49" charset="0"/>
              </a:endParaRPr>
            </a:p>
          </p:txBody>
        </p:sp>
        <p:cxnSp>
          <p:nvCxnSpPr>
            <p:cNvPr id="25" name="Curved Connector 24"/>
            <p:cNvCxnSpPr>
              <a:stCxn id="16" idx="0"/>
              <a:endCxn id="17" idx="2"/>
            </p:cNvCxnSpPr>
            <p:nvPr/>
          </p:nvCxnSpPr>
          <p:spPr>
            <a:xfrm rot="5400000" flipH="1" flipV="1">
              <a:off x="6905525" y="4760881"/>
              <a:ext cx="975359" cy="1367990"/>
            </a:xfrm>
            <a:prstGeom prst="curved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8077199" y="4957196"/>
            <a:ext cx="2148240" cy="1693138"/>
            <a:chOff x="7917579" y="4957198"/>
            <a:chExt cx="2148240" cy="1693138"/>
          </a:xfrm>
        </p:grpSpPr>
        <p:sp>
          <p:nvSpPr>
            <p:cNvPr id="27" name="Rectangle 26"/>
            <p:cNvSpPr/>
            <p:nvPr/>
          </p:nvSpPr>
          <p:spPr>
            <a:xfrm>
              <a:off x="8221779" y="5964536"/>
              <a:ext cx="1844040" cy="685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solidFill>
                  <a:latin typeface="Courier New" panose="02070309020205020404" pitchFamily="49" charset="0"/>
                  <a:cs typeface="Courier New" panose="02070309020205020404" pitchFamily="49" charset="0"/>
                </a:rPr>
                <a:t>Findings</a:t>
              </a:r>
              <a:endParaRPr lang="en-GB" b="1" dirty="0">
                <a:solidFill>
                  <a:schemeClr val="bg1"/>
                </a:solidFill>
                <a:latin typeface="Courier New" panose="02070309020205020404" pitchFamily="49" charset="0"/>
                <a:cs typeface="Courier New" panose="02070309020205020404" pitchFamily="49" charset="0"/>
              </a:endParaRPr>
            </a:p>
          </p:txBody>
        </p:sp>
        <p:cxnSp>
          <p:nvCxnSpPr>
            <p:cNvPr id="29" name="Curved Connector 28"/>
            <p:cNvCxnSpPr>
              <a:stCxn id="17" idx="2"/>
              <a:endCxn id="27" idx="0"/>
            </p:cNvCxnSpPr>
            <p:nvPr/>
          </p:nvCxnSpPr>
          <p:spPr>
            <a:xfrm rot="16200000" flipH="1">
              <a:off x="8027020" y="4847757"/>
              <a:ext cx="1007338" cy="1226220"/>
            </a:xfrm>
            <a:prstGeom prst="curved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28769FFD-C902-40D6-8C15-E83B3432D7C6}" type="slidenum">
              <a:rPr lang="en-GB" smtClean="0"/>
              <a:t>6</a:t>
            </a:fld>
            <a:endParaRPr lang="en-GB"/>
          </a:p>
        </p:txBody>
      </p:sp>
      <p:cxnSp>
        <p:nvCxnSpPr>
          <p:cNvPr id="21" name="Curved Connector 20"/>
          <p:cNvCxnSpPr/>
          <p:nvPr/>
        </p:nvCxnSpPr>
        <p:spPr>
          <a:xfrm rot="16200000" flipH="1">
            <a:off x="9856906" y="6017764"/>
            <a:ext cx="814590" cy="750170"/>
          </a:xfrm>
          <a:prstGeom prst="curved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19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The winds of change</a:t>
            </a:r>
          </a:p>
        </p:txBody>
      </p:sp>
      <p:pic>
        <p:nvPicPr>
          <p:cNvPr id="7" name="Picture 6" descr="Screen Clippi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1133318"/>
            <a:ext cx="11065199" cy="2110923"/>
          </a:xfrm>
          <a:prstGeom prst="rect">
            <a:avLst/>
          </a:prstGeom>
        </p:spPr>
      </p:pic>
      <p:pic>
        <p:nvPicPr>
          <p:cNvPr id="8" name="Picture 7" descr="Screen Clipping">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370" y="3794449"/>
            <a:ext cx="5628906" cy="2164964"/>
          </a:xfrm>
          <a:prstGeom prst="rect">
            <a:avLst/>
          </a:prstGeom>
        </p:spPr>
      </p:pic>
      <p:pic>
        <p:nvPicPr>
          <p:cNvPr id="9" name="Picture 8" descr="Screen Clipping">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52791" y="3794449"/>
            <a:ext cx="5734017" cy="2164964"/>
          </a:xfrm>
          <a:prstGeom prst="rect">
            <a:avLst/>
          </a:prstGeom>
        </p:spPr>
      </p:pic>
      <p:sp>
        <p:nvSpPr>
          <p:cNvPr id="2" name="Slide Number Placeholder 1"/>
          <p:cNvSpPr>
            <a:spLocks noGrp="1"/>
          </p:cNvSpPr>
          <p:nvPr>
            <p:ph type="sldNum" sz="quarter" idx="12"/>
          </p:nvPr>
        </p:nvSpPr>
        <p:spPr/>
        <p:txBody>
          <a:bodyPr/>
          <a:lstStyle/>
          <a:p>
            <a:fld id="{28769FFD-C902-40D6-8C15-E83B3432D7C6}" type="slidenum">
              <a:rPr lang="en-GB" smtClean="0"/>
              <a:t>7</a:t>
            </a:fld>
            <a:endParaRPr lang="en-GB"/>
          </a:p>
        </p:txBody>
      </p:sp>
    </p:spTree>
    <p:extLst>
      <p:ext uri="{BB962C8B-B14F-4D97-AF65-F5344CB8AC3E}">
        <p14:creationId xmlns:p14="http://schemas.microsoft.com/office/powerpoint/2010/main" val="1907504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9E8BEC-A4AB-B049-B35A-58779C868560}"/>
              </a:ext>
            </a:extLst>
          </p:cNvPr>
          <p:cNvPicPr>
            <a:picLocks noChangeAspect="1"/>
          </p:cNvPicPr>
          <p:nvPr/>
        </p:nvPicPr>
        <p:blipFill>
          <a:blip r:embed="rId3"/>
          <a:stretch>
            <a:fillRect/>
          </a:stretch>
        </p:blipFill>
        <p:spPr>
          <a:xfrm>
            <a:off x="1387996" y="745529"/>
            <a:ext cx="9188564" cy="5513138"/>
          </a:xfrm>
          <a:prstGeom prst="rect">
            <a:avLst/>
          </a:prstGeom>
        </p:spPr>
      </p:pic>
      <p:cxnSp>
        <p:nvCxnSpPr>
          <p:cNvPr id="3" name="Straight Arrow Connector 2">
            <a:extLst>
              <a:ext uri="{FF2B5EF4-FFF2-40B4-BE49-F238E27FC236}">
                <a16:creationId xmlns:a16="http://schemas.microsoft.com/office/drawing/2014/main" id="{90175972-21B7-4941-A9EB-FAB3E8C8C5BD}"/>
              </a:ext>
            </a:extLst>
          </p:cNvPr>
          <p:cNvCxnSpPr/>
          <p:nvPr/>
        </p:nvCxnSpPr>
        <p:spPr>
          <a:xfrm flipV="1">
            <a:off x="1203960" y="1908810"/>
            <a:ext cx="0" cy="3821430"/>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302748B-1743-994A-AAAF-D8462B9E5BC1}"/>
              </a:ext>
            </a:extLst>
          </p:cNvPr>
          <p:cNvSpPr txBox="1"/>
          <p:nvPr/>
        </p:nvSpPr>
        <p:spPr>
          <a:xfrm rot="16200000">
            <a:off x="-985077" y="3565831"/>
            <a:ext cx="3775710" cy="461665"/>
          </a:xfrm>
          <a:prstGeom prst="rect">
            <a:avLst/>
          </a:prstGeom>
          <a:noFill/>
        </p:spPr>
        <p:txBody>
          <a:bodyPr wrap="square" rtlCol="0">
            <a:spAutoFit/>
          </a:bodyPr>
          <a:lstStyle/>
          <a:p>
            <a:pPr algn="ctr"/>
            <a:r>
              <a:rPr lang="en-US" sz="2400" b="1" dirty="0" smtClean="0">
                <a:latin typeface="Courier New" panose="02070309020205020404" pitchFamily="49" charset="0"/>
                <a:cs typeface="Courier New" panose="02070309020205020404" pitchFamily="49" charset="0"/>
              </a:rPr>
              <a:t>Number of studies</a:t>
            </a:r>
            <a:endParaRPr lang="en-US" sz="2400" b="1" dirty="0">
              <a:latin typeface="Courier New" panose="02070309020205020404" pitchFamily="49" charset="0"/>
              <a:cs typeface="Courier New" panose="02070309020205020404" pitchFamily="49" charset="0"/>
            </a:endParaRPr>
          </a:p>
        </p:txBody>
      </p:sp>
      <p:cxnSp>
        <p:nvCxnSpPr>
          <p:cNvPr id="5" name="Straight Arrow Connector 4">
            <a:extLst>
              <a:ext uri="{FF2B5EF4-FFF2-40B4-BE49-F238E27FC236}">
                <a16:creationId xmlns:a16="http://schemas.microsoft.com/office/drawing/2014/main" id="{C47550F6-FEAF-C34C-8B70-5F197A333D6F}"/>
              </a:ext>
            </a:extLst>
          </p:cNvPr>
          <p:cNvCxnSpPr>
            <a:cxnSpLocks/>
          </p:cNvCxnSpPr>
          <p:nvPr/>
        </p:nvCxnSpPr>
        <p:spPr>
          <a:xfrm>
            <a:off x="1188720" y="5715000"/>
            <a:ext cx="9128760" cy="15240"/>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DDEB269-8AB2-1440-B217-17D4F3C02BF5}"/>
              </a:ext>
            </a:extLst>
          </p:cNvPr>
          <p:cNvSpPr txBox="1"/>
          <p:nvPr/>
        </p:nvSpPr>
        <p:spPr>
          <a:xfrm>
            <a:off x="1133611" y="5960966"/>
            <a:ext cx="9183869" cy="461665"/>
          </a:xfrm>
          <a:prstGeom prst="rect">
            <a:avLst/>
          </a:prstGeom>
          <a:noFill/>
        </p:spPr>
        <p:txBody>
          <a:bodyPr wrap="square" rtlCol="0">
            <a:spAutoFit/>
          </a:bodyPr>
          <a:lstStyle/>
          <a:p>
            <a:pPr algn="ctr"/>
            <a:r>
              <a:rPr lang="en-US" sz="2400" b="1" dirty="0">
                <a:latin typeface="Courier New" panose="02070309020205020404" pitchFamily="49" charset="0"/>
                <a:cs typeface="Courier New" panose="02070309020205020404" pitchFamily="49" charset="0"/>
              </a:rPr>
              <a:t>Q</a:t>
            </a:r>
            <a:r>
              <a:rPr lang="en-US" sz="2400" b="1" dirty="0" smtClean="0">
                <a:latin typeface="Courier New" panose="02070309020205020404" pitchFamily="49" charset="0"/>
                <a:cs typeface="Courier New" panose="02070309020205020404" pitchFamily="49" charset="0"/>
              </a:rPr>
              <a:t>uality</a:t>
            </a:r>
            <a:endParaRPr lang="en-US" sz="1600" b="1" dirty="0">
              <a:latin typeface="Courier New" panose="02070309020205020404" pitchFamily="49" charset="0"/>
              <a:cs typeface="Courier New" panose="02070309020205020404" pitchFamily="49" charset="0"/>
            </a:endParaRPr>
          </a:p>
        </p:txBody>
      </p:sp>
      <p:sp>
        <p:nvSpPr>
          <p:cNvPr id="12" name="TextBox 1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Today</a:t>
            </a:r>
          </a:p>
        </p:txBody>
      </p:sp>
      <p:sp>
        <p:nvSpPr>
          <p:cNvPr id="2" name="Slide Number Placeholder 1"/>
          <p:cNvSpPr>
            <a:spLocks noGrp="1"/>
          </p:cNvSpPr>
          <p:nvPr>
            <p:ph type="sldNum" sz="quarter" idx="12"/>
          </p:nvPr>
        </p:nvSpPr>
        <p:spPr/>
        <p:txBody>
          <a:bodyPr/>
          <a:lstStyle/>
          <a:p>
            <a:fld id="{28769FFD-C902-40D6-8C15-E83B3432D7C6}" type="slidenum">
              <a:rPr lang="en-GB" smtClean="0"/>
              <a:t>8</a:t>
            </a:fld>
            <a:endParaRPr lang="en-GB"/>
          </a:p>
        </p:txBody>
      </p:sp>
    </p:spTree>
    <p:extLst>
      <p:ext uri="{BB962C8B-B14F-4D97-AF65-F5344CB8AC3E}">
        <p14:creationId xmlns:p14="http://schemas.microsoft.com/office/powerpoint/2010/main" val="18061515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3516" y="4241598"/>
            <a:ext cx="5876724" cy="2041269"/>
          </a:xfrm>
          <a:prstGeom prst="rect">
            <a:avLst/>
          </a:prstGeom>
        </p:spPr>
      </p:pic>
      <p:sp>
        <p:nvSpPr>
          <p:cNvPr id="2" name="TextBox 1"/>
          <p:cNvSpPr txBox="1"/>
          <p:nvPr/>
        </p:nvSpPr>
        <p:spPr>
          <a:xfrm>
            <a:off x="395536" y="188640"/>
            <a:ext cx="11684704" cy="769441"/>
          </a:xfrm>
          <a:prstGeom prst="rect">
            <a:avLst/>
          </a:prstGeom>
          <a:noFill/>
        </p:spPr>
        <p:txBody>
          <a:bodyPr wrap="square" rtlCol="0">
            <a:spAutoFit/>
          </a:bodyPr>
          <a:lstStyle/>
          <a:p>
            <a:r>
              <a:rPr lang="en-GB" sz="4400" b="1" dirty="0" smtClean="0">
                <a:latin typeface="Garamond" panose="02020404030301010803" pitchFamily="18" charset="0"/>
              </a:rPr>
              <a:t>The butterfly has started flapping its wings</a:t>
            </a:r>
          </a:p>
        </p:txBody>
      </p:sp>
      <p:pic>
        <p:nvPicPr>
          <p:cNvPr id="4" name="Picture 3" descr="Screen Clipping">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04" y="1785509"/>
            <a:ext cx="7526536" cy="1628661"/>
          </a:xfrm>
          <a:prstGeom prst="rect">
            <a:avLst/>
          </a:prstGeom>
        </p:spPr>
      </p:pic>
      <p:pic>
        <p:nvPicPr>
          <p:cNvPr id="6" name="Picture 5" descr="Screen Clipping">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58037" y="1879600"/>
            <a:ext cx="3828733" cy="1955792"/>
          </a:xfrm>
          <a:prstGeom prst="rect">
            <a:avLst/>
          </a:prstGeom>
        </p:spPr>
      </p:pic>
      <p:pic>
        <p:nvPicPr>
          <p:cNvPr id="8" name="Picture 7" descr="Screen Clipping">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7962" y="4758866"/>
            <a:ext cx="5494496" cy="1874682"/>
          </a:xfrm>
          <a:prstGeom prst="rect">
            <a:avLst/>
          </a:prstGeom>
        </p:spPr>
      </p:pic>
      <p:pic>
        <p:nvPicPr>
          <p:cNvPr id="9" name="Picture 8" descr="Screen Clipping">
            <a:hlinkClick r:id="rId9"/>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976" y="3827135"/>
            <a:ext cx="4343776" cy="1135478"/>
          </a:xfrm>
          <a:prstGeom prst="rect">
            <a:avLst/>
          </a:prstGeom>
        </p:spPr>
      </p:pic>
      <p:sp>
        <p:nvSpPr>
          <p:cNvPr id="3" name="Slide Number Placeholder 2"/>
          <p:cNvSpPr>
            <a:spLocks noGrp="1"/>
          </p:cNvSpPr>
          <p:nvPr>
            <p:ph type="sldNum" sz="quarter" idx="12"/>
          </p:nvPr>
        </p:nvSpPr>
        <p:spPr/>
        <p:txBody>
          <a:bodyPr/>
          <a:lstStyle/>
          <a:p>
            <a:fld id="{28769FFD-C902-40D6-8C15-E83B3432D7C6}" type="slidenum">
              <a:rPr lang="en-GB" smtClean="0"/>
              <a:t>9</a:t>
            </a:fld>
            <a:endParaRPr lang="en-GB"/>
          </a:p>
        </p:txBody>
      </p:sp>
    </p:spTree>
    <p:extLst>
      <p:ext uri="{BB962C8B-B14F-4D97-AF65-F5344CB8AC3E}">
        <p14:creationId xmlns:p14="http://schemas.microsoft.com/office/powerpoint/2010/main" val="12391577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76200">
          <a:solidFill>
            <a:schemeClr val="accent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22584</TotalTime>
  <Words>1717</Words>
  <Application>Microsoft Office PowerPoint</Application>
  <PresentationFormat>Widescreen</PresentationFormat>
  <Paragraphs>316</Paragraphs>
  <Slides>49</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Courier New</vt:lpstr>
      <vt:lpstr>Garamond</vt:lpstr>
      <vt:lpstr>Office Theme</vt:lpstr>
      <vt:lpstr>Data FAIRification using RStudio workflows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College Cork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Palmer, Brendan</dc:creator>
  <cp:lastModifiedBy>Palmer, Brendan</cp:lastModifiedBy>
  <cp:revision>434</cp:revision>
  <dcterms:created xsi:type="dcterms:W3CDTF">2017-09-19T14:19:51Z</dcterms:created>
  <dcterms:modified xsi:type="dcterms:W3CDTF">2019-09-03T06:54:42Z</dcterms:modified>
</cp:coreProperties>
</file>